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60" r:id="rId2"/>
    <p:sldId id="264" r:id="rId3"/>
    <p:sldId id="270" r:id="rId4"/>
    <p:sldId id="271" r:id="rId5"/>
    <p:sldId id="272" r:id="rId6"/>
    <p:sldId id="273" r:id="rId7"/>
    <p:sldId id="275" r:id="rId8"/>
    <p:sldId id="274" r:id="rId9"/>
    <p:sldId id="276" r:id="rId10"/>
    <p:sldId id="287" r:id="rId11"/>
    <p:sldId id="288" r:id="rId12"/>
    <p:sldId id="289" r:id="rId13"/>
    <p:sldId id="291" r:id="rId14"/>
    <p:sldId id="323" r:id="rId15"/>
    <p:sldId id="324" r:id="rId16"/>
    <p:sldId id="325" r:id="rId17"/>
    <p:sldId id="292" r:id="rId18"/>
    <p:sldId id="326" r:id="rId19"/>
    <p:sldId id="328" r:id="rId20"/>
    <p:sldId id="330" r:id="rId21"/>
    <p:sldId id="331" r:id="rId22"/>
    <p:sldId id="332" r:id="rId23"/>
    <p:sldId id="333" r:id="rId24"/>
    <p:sldId id="329" r:id="rId25"/>
    <p:sldId id="301" r:id="rId26"/>
    <p:sldId id="305" r:id="rId27"/>
    <p:sldId id="306" r:id="rId28"/>
    <p:sldId id="310" r:id="rId29"/>
    <p:sldId id="313" r:id="rId30"/>
    <p:sldId id="312" r:id="rId31"/>
    <p:sldId id="311" r:id="rId32"/>
    <p:sldId id="277" r:id="rId33"/>
    <p:sldId id="314" r:id="rId34"/>
    <p:sldId id="315" r:id="rId35"/>
    <p:sldId id="316"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39242C-815C-46D4-AF74-CA274F1C281E}" type="datetimeFigureOut">
              <a:rPr lang="el-GR" smtClean="0"/>
              <a:pPr/>
              <a:t>27/9/2016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D09549-D242-49A3-962D-35EA62824DC6}" type="slidenum">
              <a:rPr lang="el-GR" smtClean="0"/>
              <a:pPr/>
              <a:t>‹#›</a:t>
            </a:fld>
            <a:endParaRPr lang="el-GR"/>
          </a:p>
        </p:txBody>
      </p:sp>
    </p:spTree>
    <p:extLst>
      <p:ext uri="{BB962C8B-B14F-4D97-AF65-F5344CB8AC3E}">
        <p14:creationId xmlns:p14="http://schemas.microsoft.com/office/powerpoint/2010/main" val="393597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a:t>
            </a:fld>
            <a:endParaRPr lang="el-GR"/>
          </a:p>
        </p:txBody>
      </p:sp>
    </p:spTree>
    <p:extLst>
      <p:ext uri="{BB962C8B-B14F-4D97-AF65-F5344CB8AC3E}">
        <p14:creationId xmlns:p14="http://schemas.microsoft.com/office/powerpoint/2010/main" val="4010567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10</a:t>
            </a:fld>
            <a:endParaRPr lang="el-GR"/>
          </a:p>
        </p:txBody>
      </p:sp>
    </p:spTree>
    <p:extLst>
      <p:ext uri="{BB962C8B-B14F-4D97-AF65-F5344CB8AC3E}">
        <p14:creationId xmlns:p14="http://schemas.microsoft.com/office/powerpoint/2010/main" val="3204617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11</a:t>
            </a:fld>
            <a:endParaRPr lang="el-GR"/>
          </a:p>
        </p:txBody>
      </p:sp>
    </p:spTree>
    <p:extLst>
      <p:ext uri="{BB962C8B-B14F-4D97-AF65-F5344CB8AC3E}">
        <p14:creationId xmlns:p14="http://schemas.microsoft.com/office/powerpoint/2010/main" val="2169661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12</a:t>
            </a:fld>
            <a:endParaRPr lang="el-GR"/>
          </a:p>
        </p:txBody>
      </p:sp>
    </p:spTree>
    <p:extLst>
      <p:ext uri="{BB962C8B-B14F-4D97-AF65-F5344CB8AC3E}">
        <p14:creationId xmlns:p14="http://schemas.microsoft.com/office/powerpoint/2010/main" val="4217122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13</a:t>
            </a:fld>
            <a:endParaRPr lang="el-GR"/>
          </a:p>
        </p:txBody>
      </p:sp>
    </p:spTree>
    <p:extLst>
      <p:ext uri="{BB962C8B-B14F-4D97-AF65-F5344CB8AC3E}">
        <p14:creationId xmlns:p14="http://schemas.microsoft.com/office/powerpoint/2010/main" val="3581257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14</a:t>
            </a:fld>
            <a:endParaRPr lang="el-GR"/>
          </a:p>
        </p:txBody>
      </p:sp>
    </p:spTree>
    <p:extLst>
      <p:ext uri="{BB962C8B-B14F-4D97-AF65-F5344CB8AC3E}">
        <p14:creationId xmlns:p14="http://schemas.microsoft.com/office/powerpoint/2010/main" val="3849009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15</a:t>
            </a:fld>
            <a:endParaRPr lang="el-GR"/>
          </a:p>
        </p:txBody>
      </p:sp>
    </p:spTree>
    <p:extLst>
      <p:ext uri="{BB962C8B-B14F-4D97-AF65-F5344CB8AC3E}">
        <p14:creationId xmlns:p14="http://schemas.microsoft.com/office/powerpoint/2010/main" val="2875662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16</a:t>
            </a:fld>
            <a:endParaRPr lang="el-GR"/>
          </a:p>
        </p:txBody>
      </p:sp>
    </p:spTree>
    <p:extLst>
      <p:ext uri="{BB962C8B-B14F-4D97-AF65-F5344CB8AC3E}">
        <p14:creationId xmlns:p14="http://schemas.microsoft.com/office/powerpoint/2010/main" val="199912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17</a:t>
            </a:fld>
            <a:endParaRPr lang="el-GR"/>
          </a:p>
        </p:txBody>
      </p:sp>
    </p:spTree>
    <p:extLst>
      <p:ext uri="{BB962C8B-B14F-4D97-AF65-F5344CB8AC3E}">
        <p14:creationId xmlns:p14="http://schemas.microsoft.com/office/powerpoint/2010/main" val="1325488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18</a:t>
            </a:fld>
            <a:endParaRPr lang="el-GR"/>
          </a:p>
        </p:txBody>
      </p:sp>
    </p:spTree>
    <p:extLst>
      <p:ext uri="{BB962C8B-B14F-4D97-AF65-F5344CB8AC3E}">
        <p14:creationId xmlns:p14="http://schemas.microsoft.com/office/powerpoint/2010/main" val="3162848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19</a:t>
            </a:fld>
            <a:endParaRPr lang="el-GR"/>
          </a:p>
        </p:txBody>
      </p:sp>
    </p:spTree>
    <p:extLst>
      <p:ext uri="{BB962C8B-B14F-4D97-AF65-F5344CB8AC3E}">
        <p14:creationId xmlns:p14="http://schemas.microsoft.com/office/powerpoint/2010/main" val="3262229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a:t>
            </a:fld>
            <a:endParaRPr lang="el-GR"/>
          </a:p>
        </p:txBody>
      </p:sp>
    </p:spTree>
    <p:extLst>
      <p:ext uri="{BB962C8B-B14F-4D97-AF65-F5344CB8AC3E}">
        <p14:creationId xmlns:p14="http://schemas.microsoft.com/office/powerpoint/2010/main" val="225956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20</a:t>
            </a:fld>
            <a:endParaRPr lang="el-GR"/>
          </a:p>
        </p:txBody>
      </p:sp>
    </p:spTree>
    <p:extLst>
      <p:ext uri="{BB962C8B-B14F-4D97-AF65-F5344CB8AC3E}">
        <p14:creationId xmlns:p14="http://schemas.microsoft.com/office/powerpoint/2010/main" val="4023212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21</a:t>
            </a:fld>
            <a:endParaRPr lang="el-GR"/>
          </a:p>
        </p:txBody>
      </p:sp>
    </p:spTree>
    <p:extLst>
      <p:ext uri="{BB962C8B-B14F-4D97-AF65-F5344CB8AC3E}">
        <p14:creationId xmlns:p14="http://schemas.microsoft.com/office/powerpoint/2010/main" val="724765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22</a:t>
            </a:fld>
            <a:endParaRPr lang="el-GR"/>
          </a:p>
        </p:txBody>
      </p:sp>
    </p:spTree>
    <p:extLst>
      <p:ext uri="{BB962C8B-B14F-4D97-AF65-F5344CB8AC3E}">
        <p14:creationId xmlns:p14="http://schemas.microsoft.com/office/powerpoint/2010/main" val="4126433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23</a:t>
            </a:fld>
            <a:endParaRPr lang="el-GR"/>
          </a:p>
        </p:txBody>
      </p:sp>
    </p:spTree>
    <p:extLst>
      <p:ext uri="{BB962C8B-B14F-4D97-AF65-F5344CB8AC3E}">
        <p14:creationId xmlns:p14="http://schemas.microsoft.com/office/powerpoint/2010/main" val="2617795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24</a:t>
            </a:fld>
            <a:endParaRPr lang="el-GR"/>
          </a:p>
        </p:txBody>
      </p:sp>
    </p:spTree>
    <p:extLst>
      <p:ext uri="{BB962C8B-B14F-4D97-AF65-F5344CB8AC3E}">
        <p14:creationId xmlns:p14="http://schemas.microsoft.com/office/powerpoint/2010/main" val="10626100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25</a:t>
            </a:fld>
            <a:endParaRPr lang="el-GR"/>
          </a:p>
        </p:txBody>
      </p:sp>
    </p:spTree>
    <p:extLst>
      <p:ext uri="{BB962C8B-B14F-4D97-AF65-F5344CB8AC3E}">
        <p14:creationId xmlns:p14="http://schemas.microsoft.com/office/powerpoint/2010/main" val="3996620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26</a:t>
            </a:fld>
            <a:endParaRPr lang="el-GR"/>
          </a:p>
        </p:txBody>
      </p:sp>
    </p:spTree>
    <p:extLst>
      <p:ext uri="{BB962C8B-B14F-4D97-AF65-F5344CB8AC3E}">
        <p14:creationId xmlns:p14="http://schemas.microsoft.com/office/powerpoint/2010/main" val="24508045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27</a:t>
            </a:fld>
            <a:endParaRPr lang="el-GR"/>
          </a:p>
        </p:txBody>
      </p:sp>
    </p:spTree>
    <p:extLst>
      <p:ext uri="{BB962C8B-B14F-4D97-AF65-F5344CB8AC3E}">
        <p14:creationId xmlns:p14="http://schemas.microsoft.com/office/powerpoint/2010/main" val="975985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28</a:t>
            </a:fld>
            <a:endParaRPr lang="el-GR"/>
          </a:p>
        </p:txBody>
      </p:sp>
    </p:spTree>
    <p:extLst>
      <p:ext uri="{BB962C8B-B14F-4D97-AF65-F5344CB8AC3E}">
        <p14:creationId xmlns:p14="http://schemas.microsoft.com/office/powerpoint/2010/main" val="5965154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29</a:t>
            </a:fld>
            <a:endParaRPr lang="el-GR"/>
          </a:p>
        </p:txBody>
      </p:sp>
    </p:spTree>
    <p:extLst>
      <p:ext uri="{BB962C8B-B14F-4D97-AF65-F5344CB8AC3E}">
        <p14:creationId xmlns:p14="http://schemas.microsoft.com/office/powerpoint/2010/main" val="312053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3</a:t>
            </a:fld>
            <a:endParaRPr lang="el-GR"/>
          </a:p>
        </p:txBody>
      </p:sp>
    </p:spTree>
    <p:extLst>
      <p:ext uri="{BB962C8B-B14F-4D97-AF65-F5344CB8AC3E}">
        <p14:creationId xmlns:p14="http://schemas.microsoft.com/office/powerpoint/2010/main" val="19473941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30</a:t>
            </a:fld>
            <a:endParaRPr lang="el-GR"/>
          </a:p>
        </p:txBody>
      </p:sp>
    </p:spTree>
    <p:extLst>
      <p:ext uri="{BB962C8B-B14F-4D97-AF65-F5344CB8AC3E}">
        <p14:creationId xmlns:p14="http://schemas.microsoft.com/office/powerpoint/2010/main" val="38269285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31</a:t>
            </a:fld>
            <a:endParaRPr lang="el-GR"/>
          </a:p>
        </p:txBody>
      </p:sp>
    </p:spTree>
    <p:extLst>
      <p:ext uri="{BB962C8B-B14F-4D97-AF65-F5344CB8AC3E}">
        <p14:creationId xmlns:p14="http://schemas.microsoft.com/office/powerpoint/2010/main" val="613490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32</a:t>
            </a:fld>
            <a:endParaRPr lang="el-GR"/>
          </a:p>
        </p:txBody>
      </p:sp>
    </p:spTree>
    <p:extLst>
      <p:ext uri="{BB962C8B-B14F-4D97-AF65-F5344CB8AC3E}">
        <p14:creationId xmlns:p14="http://schemas.microsoft.com/office/powerpoint/2010/main" val="7008064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33</a:t>
            </a:fld>
            <a:endParaRPr lang="el-GR"/>
          </a:p>
        </p:txBody>
      </p:sp>
    </p:spTree>
    <p:extLst>
      <p:ext uri="{BB962C8B-B14F-4D97-AF65-F5344CB8AC3E}">
        <p14:creationId xmlns:p14="http://schemas.microsoft.com/office/powerpoint/2010/main" val="278199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34</a:t>
            </a:fld>
            <a:endParaRPr lang="el-GR"/>
          </a:p>
        </p:txBody>
      </p:sp>
    </p:spTree>
    <p:extLst>
      <p:ext uri="{BB962C8B-B14F-4D97-AF65-F5344CB8AC3E}">
        <p14:creationId xmlns:p14="http://schemas.microsoft.com/office/powerpoint/2010/main" val="38252555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35</a:t>
            </a:fld>
            <a:endParaRPr lang="el-GR"/>
          </a:p>
        </p:txBody>
      </p:sp>
    </p:spTree>
    <p:extLst>
      <p:ext uri="{BB962C8B-B14F-4D97-AF65-F5344CB8AC3E}">
        <p14:creationId xmlns:p14="http://schemas.microsoft.com/office/powerpoint/2010/main" val="1458953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4</a:t>
            </a:fld>
            <a:endParaRPr lang="el-GR"/>
          </a:p>
        </p:txBody>
      </p:sp>
    </p:spTree>
    <p:extLst>
      <p:ext uri="{BB962C8B-B14F-4D97-AF65-F5344CB8AC3E}">
        <p14:creationId xmlns:p14="http://schemas.microsoft.com/office/powerpoint/2010/main" val="161133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5</a:t>
            </a:fld>
            <a:endParaRPr lang="el-GR"/>
          </a:p>
        </p:txBody>
      </p:sp>
    </p:spTree>
    <p:extLst>
      <p:ext uri="{BB962C8B-B14F-4D97-AF65-F5344CB8AC3E}">
        <p14:creationId xmlns:p14="http://schemas.microsoft.com/office/powerpoint/2010/main" val="665114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6</a:t>
            </a:fld>
            <a:endParaRPr lang="el-GR"/>
          </a:p>
        </p:txBody>
      </p:sp>
    </p:spTree>
    <p:extLst>
      <p:ext uri="{BB962C8B-B14F-4D97-AF65-F5344CB8AC3E}">
        <p14:creationId xmlns:p14="http://schemas.microsoft.com/office/powerpoint/2010/main" val="4154367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7</a:t>
            </a:fld>
            <a:endParaRPr lang="el-GR"/>
          </a:p>
        </p:txBody>
      </p:sp>
    </p:spTree>
    <p:extLst>
      <p:ext uri="{BB962C8B-B14F-4D97-AF65-F5344CB8AC3E}">
        <p14:creationId xmlns:p14="http://schemas.microsoft.com/office/powerpoint/2010/main" val="3633890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8</a:t>
            </a:fld>
            <a:endParaRPr lang="el-GR"/>
          </a:p>
        </p:txBody>
      </p:sp>
    </p:spTree>
    <p:extLst>
      <p:ext uri="{BB962C8B-B14F-4D97-AF65-F5344CB8AC3E}">
        <p14:creationId xmlns:p14="http://schemas.microsoft.com/office/powerpoint/2010/main" val="1810431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6D0C3C7-3AC9-4977-AEB3-E668972C47F3}" type="slidenum">
              <a:rPr lang="el-GR" smtClean="0"/>
              <a:pPr/>
              <a:t>9</a:t>
            </a:fld>
            <a:endParaRPr lang="el-GR"/>
          </a:p>
        </p:txBody>
      </p:sp>
    </p:spTree>
    <p:extLst>
      <p:ext uri="{BB962C8B-B14F-4D97-AF65-F5344CB8AC3E}">
        <p14:creationId xmlns:p14="http://schemas.microsoft.com/office/powerpoint/2010/main" val="3380385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99531D-F0ED-4FB2-941B-9EC42A7D1502}"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99531D-F0ED-4FB2-941B-9EC42A7D1502}"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EB99531D-F0ED-4FB2-941B-9EC42A7D1502}"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EB99531D-F0ED-4FB2-941B-9EC42A7D1502}"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99531D-F0ED-4FB2-941B-9EC42A7D1502}"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1BE3F7C7-144B-47F7-B48B-DFAEFCA3B29A}" type="datetimeFigureOut">
              <a:rPr lang="el-GR" smtClean="0"/>
              <a:pPr/>
              <a:t>27/9/2016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B99531D-F0ED-4FB2-941B-9EC42A7D1502}"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EB99531D-F0ED-4FB2-941B-9EC42A7D1502}"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EB99531D-F0ED-4FB2-941B-9EC42A7D150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EB99531D-F0ED-4FB2-941B-9EC42A7D150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B99531D-F0ED-4FB2-941B-9EC42A7D1502}"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1BE3F7C7-144B-47F7-B48B-DFAEFCA3B29A}" type="datetimeFigureOut">
              <a:rPr lang="el-GR" smtClean="0"/>
              <a:pPr/>
              <a:t>27/9/2016</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EB99531D-F0ED-4FB2-941B-9EC42A7D1502}"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1BE3F7C7-144B-47F7-B48B-DFAEFCA3B29A}" type="datetimeFigureOut">
              <a:rPr lang="el-GR" smtClean="0"/>
              <a:pPr/>
              <a:t>27/9/2016</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E3F7C7-144B-47F7-B48B-DFAEFCA3B29A}" type="datetimeFigureOut">
              <a:rPr lang="el-GR" smtClean="0"/>
              <a:pPr/>
              <a:t>27/9/2016</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99531D-F0ED-4FB2-941B-9EC42A7D1502}"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539552" y="1700808"/>
            <a:ext cx="7910666" cy="3816424"/>
          </a:xfrm>
        </p:spPr>
        <p:txBody>
          <a:bodyPr>
            <a:noAutofit/>
          </a:bodyPr>
          <a:lstStyle/>
          <a:p>
            <a:pPr algn="ctr">
              <a:buClr>
                <a:srgbClr val="00B0F0"/>
              </a:buClr>
              <a:buNone/>
            </a:pPr>
            <a:r>
              <a:rPr lang="el-GR" sz="5400" dirty="0"/>
              <a:t>Λογιστικά, Φορολογικά Ασφαλιστικά  θέματα Δραστηριότητας</a:t>
            </a:r>
            <a:r>
              <a:rPr lang="en-US" sz="5400" dirty="0"/>
              <a:t> </a:t>
            </a:r>
            <a:r>
              <a:rPr lang="el-GR" sz="5400" dirty="0"/>
              <a:t>επιχειρήσεων</a:t>
            </a:r>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836712"/>
            <a:ext cx="1402202" cy="428367"/>
          </a:xfrm>
          <a:prstGeom prst="rect">
            <a:avLst/>
          </a:prstGeom>
        </p:spPr>
      </p:pic>
      <p:sp>
        <p:nvSpPr>
          <p:cNvPr id="8"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p>
          <a:p>
            <a:pPr marL="0" indent="0">
              <a:buNone/>
            </a:pPr>
            <a:r>
              <a:rPr lang="en-US" sz="1600" i="1" dirty="0">
                <a:solidFill>
                  <a:schemeClr val="bg1"/>
                </a:solidFill>
              </a:rPr>
              <a:t> </a:t>
            </a:r>
            <a:r>
              <a:rPr lang="el-GR" sz="1600" i="1" dirty="0">
                <a:solidFill>
                  <a:schemeClr val="bg1"/>
                </a:solidFill>
              </a:rPr>
              <a:t>Δημητρόπουλος Κ Δημήτρης                            </a:t>
            </a:r>
            <a:r>
              <a:rPr lang="en-GB" sz="16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b="1" dirty="0"/>
              <a:t>Λογιστικός σχεδιασμός</a:t>
            </a:r>
          </a:p>
          <a:p>
            <a:pPr>
              <a:buClr>
                <a:srgbClr val="00B0F0"/>
              </a:buClr>
              <a:buNone/>
            </a:pPr>
            <a:r>
              <a:rPr lang="el-GR" sz="2400" b="1" dirty="0"/>
              <a:t>Κατηγορία τηρούμενων βιβλίων</a:t>
            </a:r>
          </a:p>
          <a:p>
            <a:pPr>
              <a:buClr>
                <a:srgbClr val="00B0F0"/>
              </a:buClr>
              <a:buFontTx/>
              <a:buChar char="-"/>
            </a:pPr>
            <a:r>
              <a:rPr lang="el-GR" sz="2400" dirty="0"/>
              <a:t>Τηρούνται διπλογραφικά βιβλία:</a:t>
            </a:r>
          </a:p>
          <a:p>
            <a:pPr>
              <a:buClr>
                <a:srgbClr val="00B0F0"/>
              </a:buClr>
              <a:buFontTx/>
              <a:buChar char="-"/>
            </a:pPr>
            <a:r>
              <a:rPr lang="el-GR" sz="2400" dirty="0"/>
              <a:t>Α. Αν η νομική μορφή είναι ΕΠΕ – ΙΚΕ – ΑΕ</a:t>
            </a:r>
          </a:p>
          <a:p>
            <a:pPr>
              <a:buClr>
                <a:srgbClr val="00B0F0"/>
              </a:buClr>
              <a:buFontTx/>
              <a:buChar char="-"/>
            </a:pPr>
            <a:r>
              <a:rPr lang="el-GR" sz="2400" dirty="0"/>
              <a:t>Β. Αν το ύψος των ετήσιων ακαθάριστων εσόδων υπερβαίνει το 1.500.000 ευρώ</a:t>
            </a:r>
          </a:p>
          <a:p>
            <a:pPr>
              <a:buClr>
                <a:srgbClr val="00B0F0"/>
              </a:buClr>
              <a:buFontTx/>
              <a:buChar char="-"/>
            </a:pPr>
            <a:r>
              <a:rPr lang="el-GR" sz="2400" dirty="0"/>
              <a:t>Γ. Αν είναι επιλογή της επιχείρησης</a:t>
            </a:r>
          </a:p>
          <a:p>
            <a:pPr>
              <a:buClr>
                <a:srgbClr val="00B0F0"/>
              </a:buClr>
              <a:buFontTx/>
              <a:buChar char="-"/>
            </a:pPr>
            <a:r>
              <a:rPr lang="el-GR" sz="2400" dirty="0"/>
              <a:t>Σε κάθε άλλη περίπτωση τηρούνται απλογραφικά βιβλία (με την επιφύλαξη της αναμενόμενης έκδοσης εγκυκλίου)</a:t>
            </a:r>
          </a:p>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p>
          <a:p>
            <a:pPr marL="0" indent="0">
              <a:buNone/>
            </a:pPr>
            <a:r>
              <a:rPr lang="el-GR"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b="1" dirty="0"/>
              <a:t>Λογιστικός σχεδιασμός</a:t>
            </a:r>
          </a:p>
          <a:p>
            <a:pPr>
              <a:buClr>
                <a:srgbClr val="00B0F0"/>
              </a:buClr>
              <a:buFontTx/>
              <a:buChar char="-"/>
            </a:pPr>
            <a:endParaRPr lang="el-GR" sz="2400" dirty="0"/>
          </a:p>
          <a:p>
            <a:pPr>
              <a:buClr>
                <a:srgbClr val="00B0F0"/>
              </a:buClr>
              <a:buFontTx/>
              <a:buChar char="-"/>
            </a:pPr>
            <a:r>
              <a:rPr lang="el-GR" sz="2400" dirty="0"/>
              <a:t>Η τήρηση διπλογραφικών βιβλίων σημαίνει για την επιχείρηση:</a:t>
            </a:r>
          </a:p>
          <a:p>
            <a:pPr>
              <a:buClr>
                <a:srgbClr val="00B0F0"/>
              </a:buClr>
              <a:buFontTx/>
              <a:buChar char="-"/>
            </a:pPr>
            <a:r>
              <a:rPr lang="el-GR" sz="2400" dirty="0"/>
              <a:t>Μεγαλύτερο κόστος λογιστηρίου</a:t>
            </a:r>
          </a:p>
          <a:p>
            <a:pPr>
              <a:buClr>
                <a:srgbClr val="00B0F0"/>
              </a:buClr>
              <a:buFontTx/>
              <a:buChar char="-"/>
            </a:pPr>
            <a:r>
              <a:rPr lang="el-GR" sz="2400" dirty="0"/>
              <a:t>Παρακολούθηση μεγαλύτερου εύρους λογαριασμών/πληροφοριών</a:t>
            </a:r>
          </a:p>
          <a:p>
            <a:pPr>
              <a:buClr>
                <a:srgbClr val="00B0F0"/>
              </a:buClr>
              <a:buFontTx/>
              <a:buChar char="-"/>
            </a:pPr>
            <a:r>
              <a:rPr lang="el-GR" sz="2400" dirty="0"/>
              <a:t>Σαφέστερη εικόνα μέσω των οικονομικών καταστάσεων, άρα και μεγαλύτερες πιθανότητες για χρηματοδότηση</a:t>
            </a:r>
          </a:p>
          <a:p>
            <a:pPr>
              <a:buClr>
                <a:srgbClr val="00B0F0"/>
              </a:buClr>
              <a:buFontTx/>
              <a:buChar char="-"/>
            </a:pPr>
            <a:endParaRPr lang="el-GR" sz="2400" dirty="0"/>
          </a:p>
          <a:p>
            <a:pPr>
              <a:buClr>
                <a:srgbClr val="00B0F0"/>
              </a:buClr>
              <a:buNone/>
            </a:pPr>
            <a:endParaRPr lang="en-GB" sz="1400" i="1" dirty="0">
              <a:solidFill>
                <a:schemeClr val="bg1"/>
              </a:solidFill>
            </a:endParaRPr>
          </a:p>
          <a:p>
            <a:pPr>
              <a:buClr>
                <a:srgbClr val="00B0F0"/>
              </a:buClr>
              <a:buNone/>
            </a:pPr>
            <a:r>
              <a:rPr lang="el-GR" sz="1400" i="1" dirty="0">
                <a:solidFill>
                  <a:schemeClr val="bg1"/>
                </a:solidFill>
              </a:rPr>
              <a:t>Δημητρόπουλος Κ Δημήτρης                            </a:t>
            </a:r>
            <a:r>
              <a:rPr lang="en-GB" sz="1400" i="1" dirty="0">
                <a:solidFill>
                  <a:schemeClr val="bg1"/>
                </a:solidFill>
              </a:rPr>
              <a:t>www.if-solutions.gr</a:t>
            </a:r>
            <a:endParaRPr lang="el-GR" sz="1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251520" y="6021288"/>
            <a:ext cx="7422055"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p:txBody>
      </p:sp>
    </p:spTree>
    <p:extLst>
      <p:ext uri="{BB962C8B-B14F-4D97-AF65-F5344CB8AC3E}">
        <p14:creationId xmlns:p14="http://schemas.microsoft.com/office/powerpoint/2010/main" val="204370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b="1" dirty="0"/>
              <a:t>Λογιστικός σχεδιασμός</a:t>
            </a:r>
          </a:p>
          <a:p>
            <a:pPr>
              <a:buClr>
                <a:srgbClr val="00B0F0"/>
              </a:buClr>
              <a:buFontTx/>
              <a:buChar char="-"/>
            </a:pPr>
            <a:endParaRPr lang="el-GR" sz="2400" dirty="0"/>
          </a:p>
          <a:p>
            <a:pPr>
              <a:buClr>
                <a:srgbClr val="00B0F0"/>
              </a:buClr>
              <a:buFontTx/>
              <a:buChar char="-"/>
            </a:pPr>
            <a:r>
              <a:rPr lang="el-GR" sz="2400" dirty="0"/>
              <a:t>Η τήρηση απλογραφικών βιβλίων σημαίνει για την επιχείρηση:</a:t>
            </a:r>
          </a:p>
          <a:p>
            <a:pPr>
              <a:buClr>
                <a:srgbClr val="00B0F0"/>
              </a:buClr>
              <a:buFontTx/>
              <a:buChar char="-"/>
            </a:pPr>
            <a:r>
              <a:rPr lang="el-GR" sz="2400" dirty="0"/>
              <a:t>Μικρό κόστος λογιστηρίου</a:t>
            </a:r>
          </a:p>
          <a:p>
            <a:pPr>
              <a:buClr>
                <a:srgbClr val="00B0F0"/>
              </a:buClr>
              <a:buFontTx/>
              <a:buChar char="-"/>
            </a:pPr>
            <a:r>
              <a:rPr lang="el-GR" sz="2400" dirty="0"/>
              <a:t>Παρακολούθηση βασικών λογαριασμών/πληροφοριών εσόδων και εξόδων</a:t>
            </a:r>
          </a:p>
          <a:p>
            <a:pPr>
              <a:buClr>
                <a:srgbClr val="00B0F0"/>
              </a:buClr>
              <a:buFontTx/>
              <a:buChar char="-"/>
            </a:pPr>
            <a:r>
              <a:rPr lang="el-GR" sz="2400" dirty="0"/>
              <a:t>Η εικόνα της επιχείρησης είναι μερική (δεν παρακολουθείται ταμείο)</a:t>
            </a:r>
          </a:p>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r>
              <a:rPr lang="en-GB" sz="2400" b="1" dirty="0"/>
              <a:t> </a:t>
            </a:r>
            <a:r>
              <a:rPr lang="el-GR" sz="1800" dirty="0"/>
              <a:t>Κλίμακα φορολογίας εισοδήματος Φυσικών προσώπων (Ισχύς για εισοδήματα από 1.1.2016)</a:t>
            </a:r>
            <a:br>
              <a:rPr lang="el-GR" sz="1800" dirty="0"/>
            </a:br>
            <a:br>
              <a:rPr lang="el-GR" sz="1600" dirty="0"/>
            </a:br>
            <a:r>
              <a:rPr lang="el-GR" sz="1800" dirty="0"/>
              <a:t>Η νέα κλίμακα ισχύει πλέον για:</a:t>
            </a:r>
          </a:p>
          <a:p>
            <a:r>
              <a:rPr lang="el-GR" sz="1800" b="1" i="1" dirty="0"/>
              <a:t>α) Μισθωτούς</a:t>
            </a:r>
            <a:endParaRPr lang="el-GR" sz="1800" dirty="0"/>
          </a:p>
          <a:p>
            <a:r>
              <a:rPr lang="el-GR" sz="1800" b="1" i="1" dirty="0"/>
              <a:t>β) Συνταξιούχους</a:t>
            </a:r>
            <a:endParaRPr lang="el-GR" sz="1800" dirty="0"/>
          </a:p>
          <a:p>
            <a:r>
              <a:rPr lang="el-GR" sz="1800" b="1" i="1" dirty="0"/>
              <a:t>γ) Ατομική επιχειρηματική δραστηριότητα</a:t>
            </a:r>
            <a:endParaRPr lang="el-GR" sz="1800" dirty="0"/>
          </a:p>
          <a:p>
            <a:r>
              <a:rPr lang="el-GR" sz="1800" b="1" i="1" dirty="0"/>
              <a:t>δ) Αγρότες</a:t>
            </a:r>
            <a:endParaRPr lang="el-GR" sz="1800" dirty="0"/>
          </a:p>
          <a:p>
            <a:pPr marL="0" indent="0">
              <a:buNone/>
            </a:pPr>
            <a:br>
              <a:rPr lang="el-GR" sz="2400" dirty="0"/>
            </a:br>
            <a:br>
              <a:rPr lang="el-GR" sz="2400" dirty="0"/>
            </a:b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r>
              <a:rPr lang="en-GB" sz="2400" b="1" dirty="0"/>
              <a:t> </a:t>
            </a:r>
            <a:r>
              <a:rPr lang="el-GR" sz="1800" dirty="0"/>
              <a:t>Κλίμακα φορολογίας εισοδήματος Φυσικών προσώπων </a:t>
            </a:r>
            <a:br>
              <a:rPr lang="el-GR" sz="1800" dirty="0"/>
            </a:br>
            <a:br>
              <a:rPr lang="el-GR" sz="1600" dirty="0"/>
            </a:br>
            <a:br>
              <a:rPr lang="el-GR" sz="2400" dirty="0"/>
            </a:br>
            <a:br>
              <a:rPr lang="el-GR" sz="2400" dirty="0"/>
            </a:b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4195487678"/>
              </p:ext>
            </p:extLst>
          </p:nvPr>
        </p:nvGraphicFramePr>
        <p:xfrm>
          <a:off x="1835696" y="3028156"/>
          <a:ext cx="5112569" cy="2345061"/>
        </p:xfrm>
        <a:graphic>
          <a:graphicData uri="http://schemas.openxmlformats.org/drawingml/2006/table">
            <a:tbl>
              <a:tblPr/>
              <a:tblGrid>
                <a:gridCol w="1218613">
                  <a:extLst>
                    <a:ext uri="{9D8B030D-6E8A-4147-A177-3AD203B41FA5}">
                      <a16:colId xmlns:a16="http://schemas.microsoft.com/office/drawing/2014/main" val="3888690587"/>
                    </a:ext>
                  </a:extLst>
                </a:gridCol>
                <a:gridCol w="1050528">
                  <a:extLst>
                    <a:ext uri="{9D8B030D-6E8A-4147-A177-3AD203B41FA5}">
                      <a16:colId xmlns:a16="http://schemas.microsoft.com/office/drawing/2014/main" val="3961931921"/>
                    </a:ext>
                  </a:extLst>
                </a:gridCol>
                <a:gridCol w="1050528">
                  <a:extLst>
                    <a:ext uri="{9D8B030D-6E8A-4147-A177-3AD203B41FA5}">
                      <a16:colId xmlns:a16="http://schemas.microsoft.com/office/drawing/2014/main" val="2158502564"/>
                    </a:ext>
                  </a:extLst>
                </a:gridCol>
                <a:gridCol w="896450">
                  <a:extLst>
                    <a:ext uri="{9D8B030D-6E8A-4147-A177-3AD203B41FA5}">
                      <a16:colId xmlns:a16="http://schemas.microsoft.com/office/drawing/2014/main" val="2770110091"/>
                    </a:ext>
                  </a:extLst>
                </a:gridCol>
                <a:gridCol w="896450">
                  <a:extLst>
                    <a:ext uri="{9D8B030D-6E8A-4147-A177-3AD203B41FA5}">
                      <a16:colId xmlns:a16="http://schemas.microsoft.com/office/drawing/2014/main" val="4213579531"/>
                    </a:ext>
                  </a:extLst>
                </a:gridCol>
              </a:tblGrid>
              <a:tr h="294888">
                <a:tc rowSpan="3">
                  <a:txBody>
                    <a:bodyPr/>
                    <a:lstStyle/>
                    <a:p>
                      <a:pPr algn="ctr" fontAlgn="ctr"/>
                      <a:r>
                        <a:rPr lang="el-GR" sz="1100" b="0" i="0" u="none" strike="noStrike">
                          <a:solidFill>
                            <a:srgbClr val="FFFFFF"/>
                          </a:solidFill>
                          <a:effectLst/>
                          <a:latin typeface="Calibri" panose="020F0502020204030204" pitchFamily="34" charset="0"/>
                        </a:rPr>
                        <a:t>Κλιµάκιο εισοδήµατος (ευρώ)</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3300"/>
                    </a:solidFill>
                  </a:tcPr>
                </a:tc>
                <a:tc rowSpan="3">
                  <a:txBody>
                    <a:bodyPr/>
                    <a:lstStyle/>
                    <a:p>
                      <a:pPr algn="ctr" fontAlgn="ctr"/>
                      <a:r>
                        <a:rPr lang="el-GR" sz="1100" b="0" i="0" u="none" strike="noStrike">
                          <a:solidFill>
                            <a:srgbClr val="FFFFFF"/>
                          </a:solidFill>
                          <a:effectLst/>
                          <a:latin typeface="Calibri" panose="020F0502020204030204" pitchFamily="34" charset="0"/>
                        </a:rPr>
                        <a:t>Φορολογικός συντελεστής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3300"/>
                    </a:solidFill>
                  </a:tcPr>
                </a:tc>
                <a:tc rowSpan="3">
                  <a:txBody>
                    <a:bodyPr/>
                    <a:lstStyle/>
                    <a:p>
                      <a:pPr algn="ctr" fontAlgn="ctr"/>
                      <a:r>
                        <a:rPr lang="el-GR" sz="1100" b="0" i="0" u="none" strike="noStrike">
                          <a:solidFill>
                            <a:srgbClr val="FFFFFF"/>
                          </a:solidFill>
                          <a:effectLst/>
                          <a:latin typeface="Calibri" panose="020F0502020204030204" pitchFamily="34" charset="0"/>
                        </a:rPr>
                        <a:t>Φόρος κλιµακίου (ευρώ)</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3300"/>
                    </a:solidFill>
                  </a:tcPr>
                </a:tc>
                <a:tc gridSpan="2">
                  <a:txBody>
                    <a:bodyPr/>
                    <a:lstStyle/>
                    <a:p>
                      <a:pPr algn="ctr" fontAlgn="ctr"/>
                      <a:r>
                        <a:rPr lang="el-GR" sz="1100" b="0" i="0" u="none" strike="noStrike">
                          <a:solidFill>
                            <a:srgbClr val="FFFFFF"/>
                          </a:solidFill>
                          <a:effectLst/>
                          <a:latin typeface="Calibri" panose="020F0502020204030204" pitchFamily="34" charset="0"/>
                        </a:rPr>
                        <a:t>Σύνολο</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3300"/>
                    </a:solidFill>
                  </a:tcPr>
                </a:tc>
                <a:tc hMerge="1">
                  <a:txBody>
                    <a:bodyPr/>
                    <a:lstStyle/>
                    <a:p>
                      <a:endParaRPr lang="el-GR"/>
                    </a:p>
                  </a:txBody>
                  <a:tcPr/>
                </a:tc>
                <a:extLst>
                  <a:ext uri="{0D108BD9-81ED-4DB2-BD59-A6C34878D82A}">
                    <a16:rowId xmlns:a16="http://schemas.microsoft.com/office/drawing/2014/main" val="2565069321"/>
                  </a:ext>
                </a:extLst>
              </a:tr>
              <a:tr h="575733">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1100" b="0" i="0" u="none" strike="noStrike">
                          <a:solidFill>
                            <a:srgbClr val="FFFFFF"/>
                          </a:solidFill>
                          <a:effectLst/>
                          <a:latin typeface="Calibri" panose="020F0502020204030204" pitchFamily="34" charset="0"/>
                        </a:rPr>
                        <a:t>Εισοδήµατος</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3300"/>
                    </a:solidFill>
                  </a:tcPr>
                </a:tc>
                <a:tc>
                  <a:txBody>
                    <a:bodyPr/>
                    <a:lstStyle/>
                    <a:p>
                      <a:pPr algn="ctr" fontAlgn="ctr"/>
                      <a:r>
                        <a:rPr lang="el-GR" sz="1100" b="0" i="0" u="none" strike="noStrike">
                          <a:solidFill>
                            <a:srgbClr val="FFFFFF"/>
                          </a:solidFill>
                          <a:effectLst/>
                          <a:latin typeface="Calibri" panose="020F0502020204030204" pitchFamily="34" charset="0"/>
                        </a:rPr>
                        <a:t>Φόρου</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3300"/>
                    </a:solidFill>
                  </a:tcPr>
                </a:tc>
                <a:extLst>
                  <a:ext uri="{0D108BD9-81ED-4DB2-BD59-A6C34878D82A}">
                    <a16:rowId xmlns:a16="http://schemas.microsoft.com/office/drawing/2014/main" val="3708191980"/>
                  </a:ext>
                </a:extLst>
              </a:tr>
              <a:tr h="294888">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fontAlgn="ctr"/>
                      <a:r>
                        <a:rPr lang="el-GR" sz="1100" b="0" i="0" u="none" strike="noStrike">
                          <a:solidFill>
                            <a:srgbClr val="FFFFFF"/>
                          </a:solidFill>
                          <a:effectLst/>
                          <a:latin typeface="Calibri" panose="020F0502020204030204" pitchFamily="34" charset="0"/>
                        </a:rPr>
                        <a:t>(ευρώ)</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3300"/>
                    </a:solidFill>
                  </a:tcPr>
                </a:tc>
                <a:tc>
                  <a:txBody>
                    <a:bodyPr/>
                    <a:lstStyle/>
                    <a:p>
                      <a:pPr algn="ctr" fontAlgn="ctr"/>
                      <a:r>
                        <a:rPr lang="el-GR" sz="1100" b="0" i="0" u="none" strike="noStrike">
                          <a:solidFill>
                            <a:srgbClr val="FFFFFF"/>
                          </a:solidFill>
                          <a:effectLst/>
                          <a:latin typeface="Calibri" panose="020F0502020204030204" pitchFamily="34" charset="0"/>
                        </a:rPr>
                        <a:t>(ευρώ)</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3300"/>
                    </a:solidFill>
                  </a:tcPr>
                </a:tc>
                <a:extLst>
                  <a:ext uri="{0D108BD9-81ED-4DB2-BD59-A6C34878D82A}">
                    <a16:rowId xmlns:a16="http://schemas.microsoft.com/office/drawing/2014/main" val="2463174116"/>
                  </a:ext>
                </a:extLst>
              </a:tr>
              <a:tr h="294888">
                <a:tc>
                  <a:txBody>
                    <a:bodyPr/>
                    <a:lstStyle/>
                    <a:p>
                      <a:pPr algn="ctr" fontAlgn="ctr"/>
                      <a:r>
                        <a:rPr lang="el-GR" sz="1100" b="0" i="0" u="none" strike="noStrike">
                          <a:solidFill>
                            <a:srgbClr val="000000"/>
                          </a:solidFill>
                          <a:effectLst/>
                          <a:latin typeface="Calibri" panose="020F0502020204030204" pitchFamily="34" charset="0"/>
                        </a:rPr>
                        <a:t>20000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4400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20000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4400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extLst>
                  <a:ext uri="{0D108BD9-81ED-4DB2-BD59-A6C34878D82A}">
                    <a16:rowId xmlns:a16="http://schemas.microsoft.com/office/drawing/2014/main" val="442845655"/>
                  </a:ext>
                </a:extLst>
              </a:tr>
              <a:tr h="294888">
                <a:tc>
                  <a:txBody>
                    <a:bodyPr/>
                    <a:lstStyle/>
                    <a:p>
                      <a:pPr algn="ctr" fontAlgn="ctr"/>
                      <a:r>
                        <a:rPr lang="el-GR" sz="1100" b="0" i="0" u="none" strike="noStrike">
                          <a:solidFill>
                            <a:srgbClr val="000000"/>
                          </a:solidFill>
                          <a:effectLst/>
                          <a:latin typeface="Calibri" panose="020F0502020204030204" pitchFamily="34" charset="0"/>
                        </a:rPr>
                        <a:t>10000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2900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30000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7300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extLst>
                  <a:ext uri="{0D108BD9-81ED-4DB2-BD59-A6C34878D82A}">
                    <a16:rowId xmlns:a16="http://schemas.microsoft.com/office/drawing/2014/main" val="2086819995"/>
                  </a:ext>
                </a:extLst>
              </a:tr>
              <a:tr h="294888">
                <a:tc>
                  <a:txBody>
                    <a:bodyPr/>
                    <a:lstStyle/>
                    <a:p>
                      <a:pPr algn="ctr" fontAlgn="ctr"/>
                      <a:r>
                        <a:rPr lang="el-GR" sz="1100" b="0" i="0" u="none" strike="noStrike">
                          <a:solidFill>
                            <a:srgbClr val="000000"/>
                          </a:solidFill>
                          <a:effectLst/>
                          <a:latin typeface="Calibri" panose="020F0502020204030204" pitchFamily="34" charset="0"/>
                        </a:rPr>
                        <a:t>10000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3700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40000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11000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extLst>
                  <a:ext uri="{0D108BD9-81ED-4DB2-BD59-A6C34878D82A}">
                    <a16:rowId xmlns:a16="http://schemas.microsoft.com/office/drawing/2014/main" val="2636987620"/>
                  </a:ext>
                </a:extLst>
              </a:tr>
              <a:tr h="294888">
                <a:tc>
                  <a:txBody>
                    <a:bodyPr/>
                    <a:lstStyle/>
                    <a:p>
                      <a:pPr algn="ctr" fontAlgn="ctr"/>
                      <a:r>
                        <a:rPr lang="el-GR" sz="1100" b="0" i="0" u="none" strike="noStrike">
                          <a:solidFill>
                            <a:srgbClr val="000000"/>
                          </a:solidFill>
                          <a:effectLst/>
                          <a:latin typeface="Calibri" panose="020F0502020204030204" pitchFamily="34" charset="0"/>
                        </a:rPr>
                        <a:t>Υπερβάλλον</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tc>
                  <a:txBody>
                    <a:bodyPr/>
                    <a:lstStyle/>
                    <a:p>
                      <a:pPr algn="ctr" fontAlgn="ctr"/>
                      <a:r>
                        <a:rPr lang="el-GR"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FDF"/>
                    </a:solidFill>
                  </a:tcPr>
                </a:tc>
                <a:extLst>
                  <a:ext uri="{0D108BD9-81ED-4DB2-BD59-A6C34878D82A}">
                    <a16:rowId xmlns:a16="http://schemas.microsoft.com/office/drawing/2014/main" val="3156178686"/>
                  </a:ext>
                </a:extLst>
              </a:tr>
            </a:tbl>
          </a:graphicData>
        </a:graphic>
      </p:graphicFrame>
    </p:spTree>
    <p:extLst>
      <p:ext uri="{BB962C8B-B14F-4D97-AF65-F5344CB8AC3E}">
        <p14:creationId xmlns:p14="http://schemas.microsoft.com/office/powerpoint/2010/main" val="1305788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r>
              <a:rPr lang="en-GB" sz="2400" b="1" dirty="0"/>
              <a:t> </a:t>
            </a:r>
            <a:r>
              <a:rPr lang="el-GR" sz="1800" dirty="0"/>
              <a:t>Κλίμακα φορολογίας εισοδήματος Νομικών προσώπων </a:t>
            </a:r>
            <a:br>
              <a:rPr lang="el-GR" sz="1800" dirty="0"/>
            </a:br>
            <a:br>
              <a:rPr lang="el-GR" sz="1600" dirty="0"/>
            </a:br>
            <a:r>
              <a:rPr lang="el-GR" sz="1800" b="1" dirty="0"/>
              <a:t>Α.Ε., Ε.Π.Ε., Ι.Κ.Ε. (εκτός τραπεζών) </a:t>
            </a:r>
            <a:br>
              <a:rPr lang="el-GR" sz="1800" b="1" dirty="0"/>
            </a:br>
            <a:r>
              <a:rPr lang="el-GR" sz="1800" b="1" dirty="0"/>
              <a:t>-Τράπεζες </a:t>
            </a:r>
            <a:br>
              <a:rPr lang="el-GR" sz="1800" b="1" dirty="0"/>
            </a:br>
            <a:r>
              <a:rPr lang="el-GR" sz="1800" b="1" dirty="0"/>
              <a:t>-Προσωπικές εταιρείες (Ο.Ε., Ε.Ε.,) </a:t>
            </a:r>
            <a:br>
              <a:rPr lang="el-GR" sz="1800" b="1" dirty="0"/>
            </a:br>
            <a:r>
              <a:rPr lang="el-GR" sz="1800" b="1" dirty="0"/>
              <a:t>-Κοινωνίες αστικού δικαίου, αστικές κερδοσκοπικές ή μη κερδοσκοπικές εταιρείες, συμμετοχικές ή αφανείς </a:t>
            </a:r>
            <a:br>
              <a:rPr lang="el-GR" sz="1800" b="1" dirty="0"/>
            </a:br>
            <a:r>
              <a:rPr lang="el-GR" sz="1800" b="1" dirty="0"/>
              <a:t>-Κοινοπραξίες προσωπικών εταιρειών </a:t>
            </a:r>
            <a:br>
              <a:rPr lang="el-GR" sz="1800" b="1" dirty="0"/>
            </a:br>
            <a:r>
              <a:rPr lang="el-GR" sz="1800" b="1" dirty="0"/>
              <a:t>-Λοιπές κοινοπραξίες (στις οποίες δεν συμμετέχουν μόνο προσωπικές εταιρείες) </a:t>
            </a:r>
            <a:br>
              <a:rPr lang="el-GR" sz="1800" b="1" dirty="0"/>
            </a:br>
            <a:r>
              <a:rPr lang="el-GR" sz="1800" b="1" dirty="0"/>
              <a:t>-Λοιπές νομικές οντότητες που δεν συμπεριλαμβάνονται ανωτέρω</a:t>
            </a:r>
            <a:br>
              <a:rPr lang="el-GR" sz="1800" dirty="0"/>
            </a:br>
            <a:br>
              <a:rPr lang="el-GR" sz="2400" dirty="0"/>
            </a:b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1656287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r>
              <a:rPr lang="en-GB" sz="2400" b="1" dirty="0"/>
              <a:t> </a:t>
            </a:r>
            <a:r>
              <a:rPr lang="el-GR" sz="1800" dirty="0"/>
              <a:t>Κλίμακα φορολογίας εισοδήματος Νομικών προσώπων </a:t>
            </a:r>
            <a:br>
              <a:rPr lang="el-GR" sz="1800" dirty="0"/>
            </a:br>
            <a:br>
              <a:rPr lang="el-GR" sz="1600" dirty="0"/>
            </a:br>
            <a:br>
              <a:rPr lang="el-GR" sz="1800" dirty="0"/>
            </a:br>
            <a:br>
              <a:rPr lang="el-GR" sz="2400" dirty="0"/>
            </a:b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2583014828"/>
              </p:ext>
            </p:extLst>
          </p:nvPr>
        </p:nvGraphicFramePr>
        <p:xfrm>
          <a:off x="971600" y="2852936"/>
          <a:ext cx="5832649" cy="2999408"/>
        </p:xfrm>
        <a:graphic>
          <a:graphicData uri="http://schemas.openxmlformats.org/drawingml/2006/table">
            <a:tbl>
              <a:tblPr/>
              <a:tblGrid>
                <a:gridCol w="1876338">
                  <a:extLst>
                    <a:ext uri="{9D8B030D-6E8A-4147-A177-3AD203B41FA5}">
                      <a16:colId xmlns:a16="http://schemas.microsoft.com/office/drawing/2014/main" val="1692558451"/>
                    </a:ext>
                  </a:extLst>
                </a:gridCol>
                <a:gridCol w="2079973">
                  <a:extLst>
                    <a:ext uri="{9D8B030D-6E8A-4147-A177-3AD203B41FA5}">
                      <a16:colId xmlns:a16="http://schemas.microsoft.com/office/drawing/2014/main" val="1356280537"/>
                    </a:ext>
                  </a:extLst>
                </a:gridCol>
                <a:gridCol w="1876338">
                  <a:extLst>
                    <a:ext uri="{9D8B030D-6E8A-4147-A177-3AD203B41FA5}">
                      <a16:colId xmlns:a16="http://schemas.microsoft.com/office/drawing/2014/main" val="2442694690"/>
                    </a:ext>
                  </a:extLst>
                </a:gridCol>
              </a:tblGrid>
              <a:tr h="621871">
                <a:tc>
                  <a:txBody>
                    <a:bodyPr/>
                    <a:lstStyle/>
                    <a:p>
                      <a:pPr algn="ctr"/>
                      <a:r>
                        <a:rPr lang="el-GR" sz="1600" b="1">
                          <a:effectLst/>
                        </a:rPr>
                        <a:t>Φορολογικό έτος που ξεκινά από</a:t>
                      </a:r>
                      <a:endParaRPr lang="el-GR" sz="1600">
                        <a:effectLst/>
                      </a:endParaRPr>
                    </a:p>
                  </a:txBody>
                  <a:tcPr marL="79293" marR="79293" marT="39646" marB="39646" anchor="ctr">
                    <a:lnL>
                      <a:noFill/>
                    </a:lnL>
                    <a:lnR>
                      <a:noFill/>
                    </a:lnR>
                    <a:lnT>
                      <a:noFill/>
                    </a:lnT>
                    <a:lnB>
                      <a:noFill/>
                    </a:lnB>
                    <a:solidFill>
                      <a:srgbClr val="CC3300"/>
                    </a:solidFill>
                  </a:tcPr>
                </a:tc>
                <a:tc gridSpan="2">
                  <a:txBody>
                    <a:bodyPr/>
                    <a:lstStyle/>
                    <a:p>
                      <a:pPr algn="ctr"/>
                      <a:r>
                        <a:rPr lang="el-GR" sz="1600" b="1" dirty="0">
                          <a:effectLst/>
                        </a:rPr>
                        <a:t>Συντελεστής</a:t>
                      </a:r>
                      <a:endParaRPr lang="el-GR" sz="1600" dirty="0">
                        <a:effectLst/>
                      </a:endParaRPr>
                    </a:p>
                  </a:txBody>
                  <a:tcPr marL="79293" marR="79293" marT="39646" marB="39646" anchor="ctr">
                    <a:lnL>
                      <a:noFill/>
                    </a:lnL>
                    <a:lnR>
                      <a:noFill/>
                    </a:lnR>
                    <a:lnT>
                      <a:noFill/>
                    </a:lnT>
                    <a:lnB>
                      <a:noFill/>
                    </a:lnB>
                    <a:solidFill>
                      <a:srgbClr val="CC3300"/>
                    </a:solidFill>
                  </a:tcPr>
                </a:tc>
                <a:tc hMerge="1">
                  <a:txBody>
                    <a:bodyPr/>
                    <a:lstStyle/>
                    <a:p>
                      <a:endParaRPr lang="el-GR"/>
                    </a:p>
                  </a:txBody>
                  <a:tcPr/>
                </a:tc>
                <a:extLst>
                  <a:ext uri="{0D108BD9-81ED-4DB2-BD59-A6C34878D82A}">
                    <a16:rowId xmlns:a16="http://schemas.microsoft.com/office/drawing/2014/main" val="790849884"/>
                  </a:ext>
                </a:extLst>
              </a:tr>
              <a:tr h="1430840">
                <a:tc>
                  <a:txBody>
                    <a:bodyPr/>
                    <a:lstStyle/>
                    <a:p>
                      <a:pPr algn="ctr"/>
                      <a:r>
                        <a:rPr lang="el-GR" sz="1600">
                          <a:effectLst/>
                        </a:rPr>
                        <a:t> </a:t>
                      </a:r>
                    </a:p>
                  </a:txBody>
                  <a:tcPr marL="79293" marR="79293" marT="39646" marB="39646" anchor="ctr">
                    <a:lnL>
                      <a:noFill/>
                    </a:lnL>
                    <a:lnR>
                      <a:noFill/>
                    </a:lnR>
                    <a:lnT>
                      <a:noFill/>
                    </a:lnT>
                    <a:lnB>
                      <a:noFill/>
                    </a:lnB>
                    <a:solidFill>
                      <a:srgbClr val="CC3300"/>
                    </a:solidFill>
                  </a:tcPr>
                </a:tc>
                <a:tc>
                  <a:txBody>
                    <a:bodyPr/>
                    <a:lstStyle/>
                    <a:p>
                      <a:pPr algn="ctr"/>
                      <a:r>
                        <a:rPr lang="el-GR" sz="1600" b="1" dirty="0">
                          <a:effectLst/>
                        </a:rPr>
                        <a:t>Όλα τα ανωτέρω Νομικά πρόσωπα και οντότητες που τηρούν Διπλογραφικά Βιβλία.</a:t>
                      </a:r>
                      <a:endParaRPr lang="el-GR" sz="1600" dirty="0">
                        <a:effectLst/>
                      </a:endParaRPr>
                    </a:p>
                  </a:txBody>
                  <a:tcPr marL="79293" marR="79293" marT="39646" marB="39646" anchor="ctr">
                    <a:lnL>
                      <a:noFill/>
                    </a:lnL>
                    <a:lnR>
                      <a:noFill/>
                    </a:lnR>
                    <a:lnT>
                      <a:noFill/>
                    </a:lnT>
                    <a:lnB>
                      <a:noFill/>
                    </a:lnB>
                    <a:solidFill>
                      <a:srgbClr val="CC3300"/>
                    </a:solidFill>
                  </a:tcPr>
                </a:tc>
                <a:tc>
                  <a:txBody>
                    <a:bodyPr/>
                    <a:lstStyle/>
                    <a:p>
                      <a:pPr algn="ctr"/>
                      <a:r>
                        <a:rPr lang="el-GR" sz="1600" b="1">
                          <a:effectLst/>
                        </a:rPr>
                        <a:t>Συντελεστής παρ/σης μερισμάτωνσε περίπτωση διανομής κερδών</a:t>
                      </a:r>
                      <a:endParaRPr lang="el-GR" sz="1600">
                        <a:effectLst/>
                      </a:endParaRPr>
                    </a:p>
                  </a:txBody>
                  <a:tcPr marL="79293" marR="79293" marT="39646" marB="39646" anchor="ctr">
                    <a:lnL>
                      <a:noFill/>
                    </a:lnL>
                    <a:lnR>
                      <a:noFill/>
                    </a:lnR>
                    <a:lnT>
                      <a:noFill/>
                    </a:lnT>
                    <a:lnB>
                      <a:noFill/>
                    </a:lnB>
                    <a:solidFill>
                      <a:srgbClr val="CC3300"/>
                    </a:solidFill>
                  </a:tcPr>
                </a:tc>
                <a:extLst>
                  <a:ext uri="{0D108BD9-81ED-4DB2-BD59-A6C34878D82A}">
                    <a16:rowId xmlns:a16="http://schemas.microsoft.com/office/drawing/2014/main" val="1920587851"/>
                  </a:ext>
                </a:extLst>
              </a:tr>
              <a:tr h="299774">
                <a:tc>
                  <a:txBody>
                    <a:bodyPr/>
                    <a:lstStyle/>
                    <a:p>
                      <a:pPr algn="ctr"/>
                      <a:r>
                        <a:rPr lang="el-GR" sz="1600" b="1">
                          <a:effectLst/>
                        </a:rPr>
                        <a:t>1.1.2015</a:t>
                      </a:r>
                      <a:endParaRPr lang="el-GR" sz="1600">
                        <a:effectLst/>
                      </a:endParaRPr>
                    </a:p>
                  </a:txBody>
                  <a:tcPr marL="79293" marR="79293" marT="39646" marB="39646" anchor="ctr">
                    <a:lnL>
                      <a:noFill/>
                    </a:lnL>
                    <a:lnR>
                      <a:noFill/>
                    </a:lnR>
                    <a:lnT>
                      <a:noFill/>
                    </a:lnT>
                    <a:lnB>
                      <a:noFill/>
                    </a:lnB>
                    <a:solidFill>
                      <a:srgbClr val="D2D2D2"/>
                    </a:solidFill>
                  </a:tcPr>
                </a:tc>
                <a:tc>
                  <a:txBody>
                    <a:bodyPr/>
                    <a:lstStyle/>
                    <a:p>
                      <a:pPr algn="ctr"/>
                      <a:r>
                        <a:rPr lang="el-GR" sz="1600" b="1">
                          <a:effectLst/>
                        </a:rPr>
                        <a:t>29%</a:t>
                      </a:r>
                      <a:endParaRPr lang="el-GR" sz="1600">
                        <a:effectLst/>
                      </a:endParaRPr>
                    </a:p>
                  </a:txBody>
                  <a:tcPr marL="79293" marR="79293" marT="39646" marB="39646" anchor="ctr">
                    <a:lnL>
                      <a:noFill/>
                    </a:lnL>
                    <a:lnR>
                      <a:noFill/>
                    </a:lnR>
                    <a:lnT>
                      <a:noFill/>
                    </a:lnT>
                    <a:lnB>
                      <a:noFill/>
                    </a:lnB>
                    <a:solidFill>
                      <a:srgbClr val="D2D2D2"/>
                    </a:solidFill>
                  </a:tcPr>
                </a:tc>
                <a:tc>
                  <a:txBody>
                    <a:bodyPr/>
                    <a:lstStyle/>
                    <a:p>
                      <a:pPr algn="ctr"/>
                      <a:r>
                        <a:rPr lang="el-GR" sz="1600" b="1">
                          <a:effectLst/>
                        </a:rPr>
                        <a:t>10%</a:t>
                      </a:r>
                      <a:endParaRPr lang="el-GR" sz="1600">
                        <a:effectLst/>
                      </a:endParaRPr>
                    </a:p>
                  </a:txBody>
                  <a:tcPr marL="79293" marR="79293" marT="39646" marB="39646" anchor="ctr">
                    <a:lnL>
                      <a:noFill/>
                    </a:lnL>
                    <a:lnR>
                      <a:noFill/>
                    </a:lnR>
                    <a:lnT>
                      <a:noFill/>
                    </a:lnT>
                    <a:lnB>
                      <a:noFill/>
                    </a:lnB>
                    <a:solidFill>
                      <a:srgbClr val="D2D2D2"/>
                    </a:solidFill>
                  </a:tcPr>
                </a:tc>
                <a:extLst>
                  <a:ext uri="{0D108BD9-81ED-4DB2-BD59-A6C34878D82A}">
                    <a16:rowId xmlns:a16="http://schemas.microsoft.com/office/drawing/2014/main" val="209959612"/>
                  </a:ext>
                </a:extLst>
              </a:tr>
              <a:tr h="299774">
                <a:tc>
                  <a:txBody>
                    <a:bodyPr/>
                    <a:lstStyle/>
                    <a:p>
                      <a:pPr algn="ctr"/>
                      <a:r>
                        <a:rPr lang="el-GR" sz="1600">
                          <a:effectLst/>
                        </a:rPr>
                        <a:t> </a:t>
                      </a:r>
                    </a:p>
                  </a:txBody>
                  <a:tcPr marL="79293" marR="79293" marT="39646" marB="39646" anchor="ctr">
                    <a:lnL>
                      <a:noFill/>
                    </a:lnL>
                    <a:lnR>
                      <a:noFill/>
                    </a:lnR>
                    <a:lnT>
                      <a:noFill/>
                    </a:lnT>
                    <a:lnB>
                      <a:noFill/>
                    </a:lnB>
                    <a:solidFill>
                      <a:srgbClr val="D2D2D2"/>
                    </a:solidFill>
                  </a:tcPr>
                </a:tc>
                <a:tc>
                  <a:txBody>
                    <a:bodyPr/>
                    <a:lstStyle/>
                    <a:p>
                      <a:pPr algn="ctr"/>
                      <a:r>
                        <a:rPr lang="el-GR" sz="1600">
                          <a:effectLst/>
                        </a:rPr>
                        <a:t> </a:t>
                      </a:r>
                    </a:p>
                  </a:txBody>
                  <a:tcPr marL="79293" marR="79293" marT="39646" marB="39646" anchor="ctr">
                    <a:lnL>
                      <a:noFill/>
                    </a:lnL>
                    <a:lnR>
                      <a:noFill/>
                    </a:lnR>
                    <a:lnT>
                      <a:noFill/>
                    </a:lnT>
                    <a:lnB>
                      <a:noFill/>
                    </a:lnB>
                    <a:solidFill>
                      <a:srgbClr val="D2D2D2"/>
                    </a:solidFill>
                  </a:tcPr>
                </a:tc>
                <a:tc>
                  <a:txBody>
                    <a:bodyPr/>
                    <a:lstStyle/>
                    <a:p>
                      <a:pPr algn="ctr"/>
                      <a:r>
                        <a:rPr lang="el-GR" sz="1600" dirty="0">
                          <a:effectLst/>
                        </a:rPr>
                        <a:t> </a:t>
                      </a:r>
                    </a:p>
                  </a:txBody>
                  <a:tcPr marL="79293" marR="79293" marT="39646" marB="39646" anchor="ctr">
                    <a:lnL>
                      <a:noFill/>
                    </a:lnL>
                    <a:lnR>
                      <a:noFill/>
                    </a:lnR>
                    <a:lnT>
                      <a:noFill/>
                    </a:lnT>
                    <a:lnB>
                      <a:noFill/>
                    </a:lnB>
                    <a:solidFill>
                      <a:srgbClr val="D2D2D2"/>
                    </a:solidFill>
                  </a:tcPr>
                </a:tc>
                <a:extLst>
                  <a:ext uri="{0D108BD9-81ED-4DB2-BD59-A6C34878D82A}">
                    <a16:rowId xmlns:a16="http://schemas.microsoft.com/office/drawing/2014/main" val="3447799736"/>
                  </a:ext>
                </a:extLst>
              </a:tr>
            </a:tbl>
          </a:graphicData>
        </a:graphic>
      </p:graphicFrame>
    </p:spTree>
    <p:extLst>
      <p:ext uri="{BB962C8B-B14F-4D97-AF65-F5344CB8AC3E}">
        <p14:creationId xmlns:p14="http://schemas.microsoft.com/office/powerpoint/2010/main" val="3477823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endParaRPr lang="el-GR" sz="2400" dirty="0"/>
          </a:p>
          <a:p>
            <a:pPr>
              <a:buNone/>
            </a:pPr>
            <a:r>
              <a:rPr lang="el-GR" sz="2400" dirty="0"/>
              <a:t>	</a:t>
            </a:r>
            <a:r>
              <a:rPr lang="el-GR" dirty="0"/>
              <a:t>Οι επιδράσεις του νέου ασφαλιστικού/φορολογικού στο εισόδημα ατομικών επιχειρήσεων  και ελ. επαγγελματιών</a:t>
            </a:r>
            <a:br>
              <a:rPr lang="el-GR" sz="2400" dirty="0"/>
            </a:b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r>
              <a:rPr lang="el-GR" dirty="0"/>
              <a:t>1) Για εισόδημα (τζίρο) 12.000 ευρώ σταθερό για τα επόμενα 6 έτη τα αποτελέσματα έχουν ως εξής :</a:t>
            </a:r>
            <a:br>
              <a:rPr lang="el-GR" sz="2400" dirty="0"/>
            </a:b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3956585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4172760954"/>
              </p:ext>
            </p:extLst>
          </p:nvPr>
        </p:nvGraphicFramePr>
        <p:xfrm>
          <a:off x="628648" y="2204865"/>
          <a:ext cx="7759776" cy="3312366"/>
        </p:xfrm>
        <a:graphic>
          <a:graphicData uri="http://schemas.openxmlformats.org/drawingml/2006/table">
            <a:tbl>
              <a:tblPr firstRow="1" firstCol="1" bandRow="1">
                <a:tableStyleId>{5C22544A-7EE6-4342-B048-85BDC9FD1C3A}</a:tableStyleId>
              </a:tblPr>
              <a:tblGrid>
                <a:gridCol w="1972098">
                  <a:extLst>
                    <a:ext uri="{9D8B030D-6E8A-4147-A177-3AD203B41FA5}">
                      <a16:colId xmlns:a16="http://schemas.microsoft.com/office/drawing/2014/main" val="2537440929"/>
                    </a:ext>
                  </a:extLst>
                </a:gridCol>
                <a:gridCol w="964613">
                  <a:extLst>
                    <a:ext uri="{9D8B030D-6E8A-4147-A177-3AD203B41FA5}">
                      <a16:colId xmlns:a16="http://schemas.microsoft.com/office/drawing/2014/main" val="1676899022"/>
                    </a:ext>
                  </a:extLst>
                </a:gridCol>
                <a:gridCol w="964613">
                  <a:extLst>
                    <a:ext uri="{9D8B030D-6E8A-4147-A177-3AD203B41FA5}">
                      <a16:colId xmlns:a16="http://schemas.microsoft.com/office/drawing/2014/main" val="4253727388"/>
                    </a:ext>
                  </a:extLst>
                </a:gridCol>
                <a:gridCol w="964613">
                  <a:extLst>
                    <a:ext uri="{9D8B030D-6E8A-4147-A177-3AD203B41FA5}">
                      <a16:colId xmlns:a16="http://schemas.microsoft.com/office/drawing/2014/main" val="2818849313"/>
                    </a:ext>
                  </a:extLst>
                </a:gridCol>
                <a:gridCol w="964613">
                  <a:extLst>
                    <a:ext uri="{9D8B030D-6E8A-4147-A177-3AD203B41FA5}">
                      <a16:colId xmlns:a16="http://schemas.microsoft.com/office/drawing/2014/main" val="2370463211"/>
                    </a:ext>
                  </a:extLst>
                </a:gridCol>
                <a:gridCol w="964613">
                  <a:extLst>
                    <a:ext uri="{9D8B030D-6E8A-4147-A177-3AD203B41FA5}">
                      <a16:colId xmlns:a16="http://schemas.microsoft.com/office/drawing/2014/main" val="3724400289"/>
                    </a:ext>
                  </a:extLst>
                </a:gridCol>
                <a:gridCol w="964613">
                  <a:extLst>
                    <a:ext uri="{9D8B030D-6E8A-4147-A177-3AD203B41FA5}">
                      <a16:colId xmlns:a16="http://schemas.microsoft.com/office/drawing/2014/main" val="3390696427"/>
                    </a:ext>
                  </a:extLst>
                </a:gridCol>
              </a:tblGrid>
              <a:tr h="452201">
                <a:tc>
                  <a:txBody>
                    <a:bodyPr/>
                    <a:lstStyle/>
                    <a:p>
                      <a:pPr algn="ctr">
                        <a:spcAft>
                          <a:spcPts val="0"/>
                        </a:spcAft>
                      </a:pPr>
                      <a:r>
                        <a:rPr lang="el-GR" sz="900">
                          <a:effectLst/>
                        </a:rPr>
                        <a:t>Οικονομικά στοιχεία</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2015</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2016</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2017</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2018</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2019</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2020</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3612087252"/>
                  </a:ext>
                </a:extLst>
              </a:tr>
              <a:tr h="226100">
                <a:tc>
                  <a:txBody>
                    <a:bodyPr/>
                    <a:lstStyle/>
                    <a:p>
                      <a:pPr>
                        <a:spcAft>
                          <a:spcPts val="0"/>
                        </a:spcAft>
                      </a:pPr>
                      <a:r>
                        <a:rPr lang="el-GR" sz="900">
                          <a:effectLst/>
                        </a:rPr>
                        <a:t>Ακαθάριστα έσοδα</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115836686"/>
                  </a:ext>
                </a:extLst>
              </a:tr>
              <a:tr h="373065">
                <a:tc>
                  <a:txBody>
                    <a:bodyPr/>
                    <a:lstStyle/>
                    <a:p>
                      <a:pPr>
                        <a:spcAft>
                          <a:spcPts val="0"/>
                        </a:spcAft>
                      </a:pPr>
                      <a:r>
                        <a:rPr lang="el-GR" sz="900" dirty="0" err="1">
                          <a:effectLst/>
                        </a:rPr>
                        <a:t>Ασφ</a:t>
                      </a:r>
                      <a:r>
                        <a:rPr lang="el-GR" sz="900" dirty="0">
                          <a:effectLst/>
                        </a:rPr>
                        <a:t>. </a:t>
                      </a:r>
                      <a:r>
                        <a:rPr lang="el-GR" sz="900" dirty="0" err="1">
                          <a:effectLst/>
                        </a:rPr>
                        <a:t>Εισφ</a:t>
                      </a:r>
                      <a:r>
                        <a:rPr lang="el-GR" sz="900" dirty="0">
                          <a:effectLst/>
                        </a:rPr>
                        <a:t>. Ο.Α.Ε.Ε. (παλαιό καθεστώς)</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84549882"/>
                  </a:ext>
                </a:extLst>
              </a:tr>
              <a:tr h="226100">
                <a:tc>
                  <a:txBody>
                    <a:bodyPr/>
                    <a:lstStyle/>
                    <a:p>
                      <a:pPr>
                        <a:spcAft>
                          <a:spcPts val="0"/>
                        </a:spcAft>
                      </a:pPr>
                      <a:r>
                        <a:rPr lang="el-GR" sz="900">
                          <a:effectLst/>
                        </a:rPr>
                        <a:t>Νέο καθεστώς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pPr algn="r">
                        <a:spcAft>
                          <a:spcPts val="0"/>
                        </a:spcAft>
                      </a:pPr>
                      <a:r>
                        <a:rPr lang="el-GR" sz="900">
                          <a:effectLst/>
                        </a:rPr>
                        <a:t>1,895.35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2,089.88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2,037.45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2,051.58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517189770"/>
                  </a:ext>
                </a:extLst>
              </a:tr>
              <a:tr h="226100">
                <a:tc>
                  <a:txBody>
                    <a:bodyPr/>
                    <a:lstStyle/>
                    <a:p>
                      <a:pPr>
                        <a:spcAft>
                          <a:spcPts val="0"/>
                        </a:spcAft>
                      </a:pPr>
                      <a:r>
                        <a:rPr lang="el-GR" sz="900">
                          <a:effectLst/>
                        </a:rPr>
                        <a:t>Λοιπές δαπάνες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970595941"/>
                  </a:ext>
                </a:extLst>
              </a:tr>
              <a:tr h="226100">
                <a:tc>
                  <a:txBody>
                    <a:bodyPr/>
                    <a:lstStyle/>
                    <a:p>
                      <a:pPr>
                        <a:spcAft>
                          <a:spcPts val="0"/>
                        </a:spcAft>
                      </a:pPr>
                      <a:r>
                        <a:rPr lang="el-GR" sz="900">
                          <a:effectLst/>
                        </a:rPr>
                        <a:t>Σύνολο δαπανών</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4,245.35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4,439.88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4,387.45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4,401.58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850193237"/>
                  </a:ext>
                </a:extLst>
              </a:tr>
              <a:tr h="226100">
                <a:tc>
                  <a:txBody>
                    <a:bodyPr/>
                    <a:lstStyle/>
                    <a:p>
                      <a:pPr>
                        <a:spcAft>
                          <a:spcPts val="0"/>
                        </a:spcAft>
                      </a:pPr>
                      <a:r>
                        <a:rPr lang="el-GR" sz="900">
                          <a:effectLst/>
                        </a:rPr>
                        <a:t>Καθαρά κέρδη</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7,754.65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7,560.12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7,612.55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7,598.42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221767670"/>
                  </a:ext>
                </a:extLst>
              </a:tr>
              <a:tr h="226100">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948950143"/>
                  </a:ext>
                </a:extLst>
              </a:tr>
              <a:tr h="226100">
                <a:tc>
                  <a:txBody>
                    <a:bodyPr/>
                    <a:lstStyle/>
                    <a:p>
                      <a:pPr>
                        <a:spcAft>
                          <a:spcPts val="0"/>
                        </a:spcAft>
                      </a:pPr>
                      <a:r>
                        <a:rPr lang="el-GR" sz="900">
                          <a:effectLst/>
                        </a:rPr>
                        <a:t>Φόρος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1,462.65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1,237.62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1,706.02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1,663.23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1,674.76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1,671.65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4239800"/>
                  </a:ext>
                </a:extLst>
              </a:tr>
              <a:tr h="226100">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31865673"/>
                  </a:ext>
                </a:extLst>
              </a:tr>
              <a:tr h="226100">
                <a:tc>
                  <a:txBody>
                    <a:bodyPr/>
                    <a:lstStyle/>
                    <a:p>
                      <a:pPr>
                        <a:spcAft>
                          <a:spcPts val="0"/>
                        </a:spcAft>
                      </a:pPr>
                      <a:r>
                        <a:rPr lang="el-GR" sz="900">
                          <a:effectLst/>
                        </a:rPr>
                        <a:t>Εισφορά αλληλεγγύης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54803418"/>
                  </a:ext>
                </a:extLst>
              </a:tr>
              <a:tr h="226100">
                <a:tc>
                  <a:txBody>
                    <a:bodyPr/>
                    <a:lstStyle/>
                    <a:p>
                      <a:pPr>
                        <a:spcAft>
                          <a:spcPts val="0"/>
                        </a:spcAft>
                      </a:pPr>
                      <a:r>
                        <a:rPr lang="el-GR" sz="900">
                          <a:effectLst/>
                        </a:rPr>
                        <a:t>Τέλος επιτηδεύματος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050498392"/>
                  </a:ext>
                </a:extLst>
              </a:tr>
              <a:tr h="226100">
                <a:tc>
                  <a:txBody>
                    <a:bodyPr/>
                    <a:lstStyle/>
                    <a:p>
                      <a:pPr>
                        <a:spcAft>
                          <a:spcPts val="0"/>
                        </a:spcAft>
                      </a:pPr>
                      <a:r>
                        <a:rPr lang="el-GR" sz="900">
                          <a:effectLst/>
                        </a:rPr>
                        <a:t>Τελικό εναπομείναν ποσό</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3,512.91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3,737.94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5,398.63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5,246.89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5,287.79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5,276.77</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717751022"/>
                  </a:ext>
                </a:extLst>
              </a:tr>
            </a:tbl>
          </a:graphicData>
        </a:graphic>
      </p:graphicFrame>
    </p:spTree>
    <p:extLst>
      <p:ext uri="{BB962C8B-B14F-4D97-AF65-F5344CB8AC3E}">
        <p14:creationId xmlns:p14="http://schemas.microsoft.com/office/powerpoint/2010/main" val="133466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endParaRPr lang="en-GB" sz="2400" dirty="0"/>
          </a:p>
          <a:p>
            <a:pPr>
              <a:buClr>
                <a:srgbClr val="00B0F0"/>
              </a:buClr>
              <a:buNone/>
            </a:pPr>
            <a:endParaRPr lang="en-GB" sz="2400" dirty="0"/>
          </a:p>
          <a:p>
            <a:pPr>
              <a:buClr>
                <a:srgbClr val="00B0F0"/>
              </a:buClr>
              <a:buNone/>
            </a:pPr>
            <a:r>
              <a:rPr lang="el-GR" sz="2400" dirty="0"/>
              <a:t>Οι επιλογές είναι συγκεκριμένες:</a:t>
            </a:r>
            <a:endParaRPr lang="en-GB" sz="2400" dirty="0"/>
          </a:p>
          <a:p>
            <a:pPr>
              <a:buClr>
                <a:srgbClr val="00B0F0"/>
              </a:buClr>
              <a:buNone/>
            </a:pPr>
            <a:endParaRPr lang="el-GR" sz="2400" dirty="0"/>
          </a:p>
          <a:p>
            <a:pPr>
              <a:buClr>
                <a:srgbClr val="00B0F0"/>
              </a:buClr>
              <a:buFontTx/>
              <a:buChar char="-"/>
            </a:pPr>
            <a:r>
              <a:rPr lang="el-GR" sz="2400" dirty="0"/>
              <a:t>Μισθωτή εργασία</a:t>
            </a:r>
            <a:endParaRPr lang="en-GB" sz="2400" dirty="0"/>
          </a:p>
          <a:p>
            <a:pPr>
              <a:buClr>
                <a:srgbClr val="00B0F0"/>
              </a:buClr>
              <a:buFontTx/>
              <a:buChar char="-"/>
            </a:pPr>
            <a:endParaRPr lang="el-GR" sz="2400" dirty="0"/>
          </a:p>
          <a:p>
            <a:pPr>
              <a:buClr>
                <a:srgbClr val="00B0F0"/>
              </a:buClr>
              <a:buFontTx/>
              <a:buChar char="-"/>
            </a:pPr>
            <a:r>
              <a:rPr lang="el-GR" sz="2400" dirty="0"/>
              <a:t>Επιχειρηματική δραστηριότητα</a:t>
            </a:r>
          </a:p>
          <a:p>
            <a:pPr>
              <a:buClr>
                <a:srgbClr val="00B0F0"/>
              </a:buClr>
              <a:buFontTx/>
              <a:buChar char="-"/>
            </a:pPr>
            <a:endParaRPr lang="el-GR" sz="2400" dirty="0"/>
          </a:p>
          <a:p>
            <a:pPr>
              <a:buClr>
                <a:srgbClr val="00B0F0"/>
              </a:buClr>
              <a:buFontTx/>
              <a:buChar char="-"/>
            </a:pP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graphicFrame>
        <p:nvGraphicFramePr>
          <p:cNvPr id="4" name="Πίνακας 3"/>
          <p:cNvGraphicFramePr>
            <a:graphicFrameLocks noGrp="1"/>
          </p:cNvGraphicFramePr>
          <p:nvPr>
            <p:extLst>
              <p:ext uri="{D42A27DB-BD31-4B8C-83A1-F6EECF244321}">
                <p14:modId xmlns:p14="http://schemas.microsoft.com/office/powerpoint/2010/main" val="3390160128"/>
              </p:ext>
            </p:extLst>
          </p:nvPr>
        </p:nvGraphicFramePr>
        <p:xfrm>
          <a:off x="628648" y="2132852"/>
          <a:ext cx="7759776" cy="3744415"/>
        </p:xfrm>
        <a:graphic>
          <a:graphicData uri="http://schemas.openxmlformats.org/drawingml/2006/table">
            <a:tbl>
              <a:tblPr firstRow="1" firstCol="1" bandRow="1">
                <a:tableStyleId>{5C22544A-7EE6-4342-B048-85BDC9FD1C3A}</a:tableStyleId>
              </a:tblPr>
              <a:tblGrid>
                <a:gridCol w="1972098">
                  <a:extLst>
                    <a:ext uri="{9D8B030D-6E8A-4147-A177-3AD203B41FA5}">
                      <a16:colId xmlns:a16="http://schemas.microsoft.com/office/drawing/2014/main" val="1893629555"/>
                    </a:ext>
                  </a:extLst>
                </a:gridCol>
                <a:gridCol w="964613">
                  <a:extLst>
                    <a:ext uri="{9D8B030D-6E8A-4147-A177-3AD203B41FA5}">
                      <a16:colId xmlns:a16="http://schemas.microsoft.com/office/drawing/2014/main" val="792446250"/>
                    </a:ext>
                  </a:extLst>
                </a:gridCol>
                <a:gridCol w="964613">
                  <a:extLst>
                    <a:ext uri="{9D8B030D-6E8A-4147-A177-3AD203B41FA5}">
                      <a16:colId xmlns:a16="http://schemas.microsoft.com/office/drawing/2014/main" val="3415217137"/>
                    </a:ext>
                  </a:extLst>
                </a:gridCol>
                <a:gridCol w="964613">
                  <a:extLst>
                    <a:ext uri="{9D8B030D-6E8A-4147-A177-3AD203B41FA5}">
                      <a16:colId xmlns:a16="http://schemas.microsoft.com/office/drawing/2014/main" val="1159602323"/>
                    </a:ext>
                  </a:extLst>
                </a:gridCol>
                <a:gridCol w="964613">
                  <a:extLst>
                    <a:ext uri="{9D8B030D-6E8A-4147-A177-3AD203B41FA5}">
                      <a16:colId xmlns:a16="http://schemas.microsoft.com/office/drawing/2014/main" val="3660946367"/>
                    </a:ext>
                  </a:extLst>
                </a:gridCol>
                <a:gridCol w="964613">
                  <a:extLst>
                    <a:ext uri="{9D8B030D-6E8A-4147-A177-3AD203B41FA5}">
                      <a16:colId xmlns:a16="http://schemas.microsoft.com/office/drawing/2014/main" val="2430012593"/>
                    </a:ext>
                  </a:extLst>
                </a:gridCol>
                <a:gridCol w="964613">
                  <a:extLst>
                    <a:ext uri="{9D8B030D-6E8A-4147-A177-3AD203B41FA5}">
                      <a16:colId xmlns:a16="http://schemas.microsoft.com/office/drawing/2014/main" val="3130916516"/>
                    </a:ext>
                  </a:extLst>
                </a:gridCol>
              </a:tblGrid>
              <a:tr h="484714">
                <a:tc>
                  <a:txBody>
                    <a:bodyPr/>
                    <a:lstStyle/>
                    <a:p>
                      <a:pPr algn="ctr">
                        <a:spcAft>
                          <a:spcPts val="0"/>
                        </a:spcAft>
                      </a:pPr>
                      <a:r>
                        <a:rPr lang="el-GR" sz="900">
                          <a:effectLst/>
                        </a:rPr>
                        <a:t>Οικονομικά στοιχεία</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2015</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2016</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2017</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2018</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2019</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2020</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3896565200"/>
                  </a:ext>
                </a:extLst>
              </a:tr>
              <a:tr h="242357">
                <a:tc>
                  <a:txBody>
                    <a:bodyPr/>
                    <a:lstStyle/>
                    <a:p>
                      <a:pPr>
                        <a:spcAft>
                          <a:spcPts val="0"/>
                        </a:spcAft>
                      </a:pPr>
                      <a:r>
                        <a:rPr lang="el-GR" sz="900" dirty="0">
                          <a:effectLst/>
                        </a:rPr>
                        <a:t>Ακαθάριστα έσοδα</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065181830"/>
                  </a:ext>
                </a:extLst>
              </a:tr>
              <a:tr h="593774">
                <a:tc>
                  <a:txBody>
                    <a:bodyPr/>
                    <a:lstStyle/>
                    <a:p>
                      <a:pPr>
                        <a:spcAft>
                          <a:spcPts val="0"/>
                        </a:spcAft>
                      </a:pPr>
                      <a:r>
                        <a:rPr lang="el-GR" sz="900">
                          <a:effectLst/>
                        </a:rPr>
                        <a:t>Ασφ. Εισφορές Ο.Α.Ε.Ε. (παλαιό καθεστώς)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256965480"/>
                  </a:ext>
                </a:extLst>
              </a:tr>
              <a:tr h="242357">
                <a:tc>
                  <a:txBody>
                    <a:bodyPr/>
                    <a:lstStyle/>
                    <a:p>
                      <a:pPr>
                        <a:spcAft>
                          <a:spcPts val="0"/>
                        </a:spcAft>
                      </a:pPr>
                      <a:r>
                        <a:rPr lang="el-GR" sz="900">
                          <a:effectLst/>
                        </a:rPr>
                        <a:t>Νέο καθεστώς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pPr algn="r">
                        <a:spcAft>
                          <a:spcPts val="0"/>
                        </a:spcAft>
                      </a:pPr>
                      <a:r>
                        <a:rPr lang="el-GR" sz="900">
                          <a:effectLst/>
                        </a:rPr>
                        <a:t>3,133.09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3,373.31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3,308.57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3,326.02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673322084"/>
                  </a:ext>
                </a:extLst>
              </a:tr>
              <a:tr h="242357">
                <a:tc>
                  <a:txBody>
                    <a:bodyPr/>
                    <a:lstStyle/>
                    <a:p>
                      <a:pPr>
                        <a:spcAft>
                          <a:spcPts val="0"/>
                        </a:spcAft>
                      </a:pPr>
                      <a:r>
                        <a:rPr lang="el-GR" sz="900">
                          <a:effectLst/>
                        </a:rPr>
                        <a:t>Λοιπές δαπάνες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168257559"/>
                  </a:ext>
                </a:extLst>
              </a:tr>
              <a:tr h="242357">
                <a:tc>
                  <a:txBody>
                    <a:bodyPr/>
                    <a:lstStyle/>
                    <a:p>
                      <a:pPr>
                        <a:spcAft>
                          <a:spcPts val="0"/>
                        </a:spcAft>
                      </a:pPr>
                      <a:r>
                        <a:rPr lang="el-GR" sz="900">
                          <a:effectLst/>
                        </a:rPr>
                        <a:t>Σύνολο δαπανών</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5,483.09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5,723.31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5,658.57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5,676.02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67020011"/>
                  </a:ext>
                </a:extLst>
              </a:tr>
              <a:tr h="242357">
                <a:tc>
                  <a:txBody>
                    <a:bodyPr/>
                    <a:lstStyle/>
                    <a:p>
                      <a:pPr>
                        <a:spcAft>
                          <a:spcPts val="0"/>
                        </a:spcAft>
                      </a:pPr>
                      <a:r>
                        <a:rPr lang="el-GR" sz="900">
                          <a:effectLst/>
                        </a:rPr>
                        <a:t>Καθαρά κέρδη</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11,625.56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11,625.56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12,516.91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12,276.69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12,341.43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12,323.98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520464743"/>
                  </a:ext>
                </a:extLst>
              </a:tr>
              <a:tr h="242357">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0760133"/>
                  </a:ext>
                </a:extLst>
              </a:tr>
              <a:tr h="242357">
                <a:tc>
                  <a:txBody>
                    <a:bodyPr/>
                    <a:lstStyle/>
                    <a:p>
                      <a:pPr>
                        <a:spcAft>
                          <a:spcPts val="0"/>
                        </a:spcAft>
                      </a:pPr>
                      <a:r>
                        <a:rPr lang="el-GR" sz="900">
                          <a:effectLst/>
                        </a:rPr>
                        <a:t>Φόρος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3,022.65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2,557.62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2,753.72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2,700.87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2,715.11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2,711.28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148603839"/>
                  </a:ext>
                </a:extLst>
              </a:tr>
              <a:tr h="242357">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816320438"/>
                  </a:ext>
                </a:extLst>
              </a:tr>
              <a:tr h="242357">
                <a:tc>
                  <a:txBody>
                    <a:bodyPr/>
                    <a:lstStyle/>
                    <a:p>
                      <a:pPr>
                        <a:spcAft>
                          <a:spcPts val="0"/>
                        </a:spcAft>
                      </a:pPr>
                      <a:r>
                        <a:rPr lang="el-GR" sz="900">
                          <a:effectLst/>
                        </a:rPr>
                        <a:t>Εισφορά αλληλεγγύης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81.38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11.37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7.51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7.13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832419504"/>
                  </a:ext>
                </a:extLst>
              </a:tr>
              <a:tr h="242357">
                <a:tc>
                  <a:txBody>
                    <a:bodyPr/>
                    <a:lstStyle/>
                    <a:p>
                      <a:pPr>
                        <a:spcAft>
                          <a:spcPts val="0"/>
                        </a:spcAft>
                      </a:pPr>
                      <a:r>
                        <a:rPr lang="el-GR" sz="900">
                          <a:effectLst/>
                        </a:rPr>
                        <a:t>Τέλος επιτηδεύματος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536503302"/>
                  </a:ext>
                </a:extLst>
              </a:tr>
              <a:tr h="242357">
                <a:tc>
                  <a:txBody>
                    <a:bodyPr/>
                    <a:lstStyle/>
                    <a:p>
                      <a:pPr>
                        <a:spcAft>
                          <a:spcPts val="0"/>
                        </a:spcAft>
                      </a:pPr>
                      <a:r>
                        <a:rPr lang="el-GR" sz="900">
                          <a:effectLst/>
                        </a:rPr>
                        <a:t>Τελικό εναπομείναν ποσό</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7,871.54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8,417.94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9,101.82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8,919.73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8,968.81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8,955.57</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195852715"/>
                  </a:ext>
                </a:extLst>
              </a:tr>
            </a:tbl>
          </a:graphicData>
        </a:graphic>
      </p:graphicFrame>
    </p:spTree>
    <p:extLst>
      <p:ext uri="{BB962C8B-B14F-4D97-AF65-F5344CB8AC3E}">
        <p14:creationId xmlns:p14="http://schemas.microsoft.com/office/powerpoint/2010/main" val="4121090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graphicFrame>
        <p:nvGraphicFramePr>
          <p:cNvPr id="4" name="Πίνακας 3"/>
          <p:cNvGraphicFramePr>
            <a:graphicFrameLocks noGrp="1"/>
          </p:cNvGraphicFramePr>
          <p:nvPr>
            <p:extLst>
              <p:ext uri="{D42A27DB-BD31-4B8C-83A1-F6EECF244321}">
                <p14:modId xmlns:p14="http://schemas.microsoft.com/office/powerpoint/2010/main" val="375423900"/>
              </p:ext>
            </p:extLst>
          </p:nvPr>
        </p:nvGraphicFramePr>
        <p:xfrm>
          <a:off x="628649" y="2005672"/>
          <a:ext cx="7543751" cy="3888427"/>
        </p:xfrm>
        <a:graphic>
          <a:graphicData uri="http://schemas.openxmlformats.org/drawingml/2006/table">
            <a:tbl>
              <a:tblPr firstRow="1" firstCol="1" bandRow="1">
                <a:tableStyleId>{5C22544A-7EE6-4342-B048-85BDC9FD1C3A}</a:tableStyleId>
              </a:tblPr>
              <a:tblGrid>
                <a:gridCol w="1917197">
                  <a:extLst>
                    <a:ext uri="{9D8B030D-6E8A-4147-A177-3AD203B41FA5}">
                      <a16:colId xmlns:a16="http://schemas.microsoft.com/office/drawing/2014/main" val="1004548701"/>
                    </a:ext>
                  </a:extLst>
                </a:gridCol>
                <a:gridCol w="937759">
                  <a:extLst>
                    <a:ext uri="{9D8B030D-6E8A-4147-A177-3AD203B41FA5}">
                      <a16:colId xmlns:a16="http://schemas.microsoft.com/office/drawing/2014/main" val="3988161325"/>
                    </a:ext>
                  </a:extLst>
                </a:gridCol>
                <a:gridCol w="937759">
                  <a:extLst>
                    <a:ext uri="{9D8B030D-6E8A-4147-A177-3AD203B41FA5}">
                      <a16:colId xmlns:a16="http://schemas.microsoft.com/office/drawing/2014/main" val="1165044285"/>
                    </a:ext>
                  </a:extLst>
                </a:gridCol>
                <a:gridCol w="937759">
                  <a:extLst>
                    <a:ext uri="{9D8B030D-6E8A-4147-A177-3AD203B41FA5}">
                      <a16:colId xmlns:a16="http://schemas.microsoft.com/office/drawing/2014/main" val="3056663932"/>
                    </a:ext>
                  </a:extLst>
                </a:gridCol>
                <a:gridCol w="937759">
                  <a:extLst>
                    <a:ext uri="{9D8B030D-6E8A-4147-A177-3AD203B41FA5}">
                      <a16:colId xmlns:a16="http://schemas.microsoft.com/office/drawing/2014/main" val="1962721423"/>
                    </a:ext>
                  </a:extLst>
                </a:gridCol>
                <a:gridCol w="937759">
                  <a:extLst>
                    <a:ext uri="{9D8B030D-6E8A-4147-A177-3AD203B41FA5}">
                      <a16:colId xmlns:a16="http://schemas.microsoft.com/office/drawing/2014/main" val="326593594"/>
                    </a:ext>
                  </a:extLst>
                </a:gridCol>
                <a:gridCol w="937759">
                  <a:extLst>
                    <a:ext uri="{9D8B030D-6E8A-4147-A177-3AD203B41FA5}">
                      <a16:colId xmlns:a16="http://schemas.microsoft.com/office/drawing/2014/main" val="3023457875"/>
                    </a:ext>
                  </a:extLst>
                </a:gridCol>
              </a:tblGrid>
              <a:tr h="503357">
                <a:tc>
                  <a:txBody>
                    <a:bodyPr/>
                    <a:lstStyle/>
                    <a:p>
                      <a:pPr algn="ctr">
                        <a:spcAft>
                          <a:spcPts val="0"/>
                        </a:spcAft>
                      </a:pPr>
                      <a:r>
                        <a:rPr lang="el-GR" sz="900">
                          <a:effectLst/>
                        </a:rPr>
                        <a:t>Οικονομικά στοιχεία</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2015</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2016</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2017</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2018</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2019</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2020</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3518021430"/>
                  </a:ext>
                </a:extLst>
              </a:tr>
              <a:tr h="251678">
                <a:tc>
                  <a:txBody>
                    <a:bodyPr/>
                    <a:lstStyle/>
                    <a:p>
                      <a:pPr>
                        <a:spcAft>
                          <a:spcPts val="0"/>
                        </a:spcAft>
                      </a:pPr>
                      <a:r>
                        <a:rPr lang="el-GR" sz="900">
                          <a:effectLst/>
                        </a:rPr>
                        <a:t>Ακαθάριστα έσοδα</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25,000.00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25,000.00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25,000.00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25,000.00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25,000.00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25,000.00</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636584861"/>
                  </a:ext>
                </a:extLst>
              </a:tr>
              <a:tr h="616612">
                <a:tc>
                  <a:txBody>
                    <a:bodyPr/>
                    <a:lstStyle/>
                    <a:p>
                      <a:pPr>
                        <a:spcAft>
                          <a:spcPts val="0"/>
                        </a:spcAft>
                      </a:pPr>
                      <a:r>
                        <a:rPr lang="el-GR" sz="900">
                          <a:effectLst/>
                        </a:rPr>
                        <a:t>Ασφ. Εισφορές Ο.Α.Ε.Ε. (παλαιό καθεστώς)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992031255"/>
                  </a:ext>
                </a:extLst>
              </a:tr>
              <a:tr h="251678">
                <a:tc>
                  <a:txBody>
                    <a:bodyPr/>
                    <a:lstStyle/>
                    <a:p>
                      <a:pPr>
                        <a:spcAft>
                          <a:spcPts val="0"/>
                        </a:spcAft>
                      </a:pPr>
                      <a:r>
                        <a:rPr lang="el-GR" sz="900">
                          <a:effectLst/>
                        </a:rPr>
                        <a:t>Νέο καθεστώς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pPr algn="r">
                        <a:spcAft>
                          <a:spcPts val="0"/>
                        </a:spcAft>
                      </a:pPr>
                      <a:r>
                        <a:rPr lang="el-GR" sz="900">
                          <a:effectLst/>
                        </a:rPr>
                        <a:t>5,019.59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4,751.40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4,823.67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4,804.19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188250157"/>
                  </a:ext>
                </a:extLst>
              </a:tr>
              <a:tr h="251678">
                <a:tc>
                  <a:txBody>
                    <a:bodyPr/>
                    <a:lstStyle/>
                    <a:p>
                      <a:pPr>
                        <a:spcAft>
                          <a:spcPts val="0"/>
                        </a:spcAft>
                      </a:pPr>
                      <a:r>
                        <a:rPr lang="el-GR" sz="900">
                          <a:effectLst/>
                        </a:rPr>
                        <a:t>Λοιπές δαπάνες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2,350.00</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868219075"/>
                  </a:ext>
                </a:extLst>
              </a:tr>
              <a:tr h="251678">
                <a:tc>
                  <a:txBody>
                    <a:bodyPr/>
                    <a:lstStyle/>
                    <a:p>
                      <a:pPr>
                        <a:spcAft>
                          <a:spcPts val="0"/>
                        </a:spcAft>
                      </a:pPr>
                      <a:r>
                        <a:rPr lang="el-GR" sz="900">
                          <a:effectLst/>
                        </a:rPr>
                        <a:t>Σύνολο δαπανών</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7,369.59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7,101.40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7,173.67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7,154.19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601086225"/>
                  </a:ext>
                </a:extLst>
              </a:tr>
              <a:tr h="251678">
                <a:tc>
                  <a:txBody>
                    <a:bodyPr/>
                    <a:lstStyle/>
                    <a:p>
                      <a:pPr>
                        <a:spcAft>
                          <a:spcPts val="0"/>
                        </a:spcAft>
                      </a:pPr>
                      <a:r>
                        <a:rPr lang="el-GR" sz="900">
                          <a:effectLst/>
                        </a:rPr>
                        <a:t>Καθαρά κέρδη</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17,630.41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17,898.60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17,826.33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17,845.81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305207990"/>
                  </a:ext>
                </a:extLst>
              </a:tr>
              <a:tr h="251678">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703840785"/>
                  </a:ext>
                </a:extLst>
              </a:tr>
              <a:tr h="251678">
                <a:tc>
                  <a:txBody>
                    <a:bodyPr/>
                    <a:lstStyle/>
                    <a:p>
                      <a:pPr>
                        <a:spcAft>
                          <a:spcPts val="0"/>
                        </a:spcAft>
                      </a:pPr>
                      <a:r>
                        <a:rPr lang="el-GR" sz="900">
                          <a:effectLst/>
                        </a:rPr>
                        <a:t>Φόρος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4,842.65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4,097.62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3,878.69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3,937.69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3,921.79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3,926.08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089252355"/>
                  </a:ext>
                </a:extLst>
              </a:tr>
              <a:tr h="251678">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933085703"/>
                  </a:ext>
                </a:extLst>
              </a:tr>
              <a:tr h="251678">
                <a:tc>
                  <a:txBody>
                    <a:bodyPr/>
                    <a:lstStyle/>
                    <a:p>
                      <a:pPr>
                        <a:spcAft>
                          <a:spcPts val="0"/>
                        </a:spcAft>
                      </a:pPr>
                      <a:r>
                        <a:rPr lang="el-GR" sz="900">
                          <a:effectLst/>
                        </a:rPr>
                        <a:t>Εισφορά αλληλεγγύης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130.38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145.76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123.87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129.77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128.18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128.61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150957430"/>
                  </a:ext>
                </a:extLst>
              </a:tr>
              <a:tr h="251678">
                <a:tc>
                  <a:txBody>
                    <a:bodyPr/>
                    <a:lstStyle/>
                    <a:p>
                      <a:pPr>
                        <a:spcAft>
                          <a:spcPts val="0"/>
                        </a:spcAft>
                      </a:pPr>
                      <a:r>
                        <a:rPr lang="el-GR" sz="900">
                          <a:effectLst/>
                        </a:rPr>
                        <a:t>Τέλος επιτηδεύματος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685140288"/>
                  </a:ext>
                </a:extLst>
              </a:tr>
              <a:tr h="251678">
                <a:tc>
                  <a:txBody>
                    <a:bodyPr/>
                    <a:lstStyle/>
                    <a:p>
                      <a:pPr>
                        <a:spcAft>
                          <a:spcPts val="0"/>
                        </a:spcAft>
                      </a:pPr>
                      <a:r>
                        <a:rPr lang="el-GR" sz="900">
                          <a:effectLst/>
                        </a:rPr>
                        <a:t>Τελικό εναπομείναν ποσό</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13,002.54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13,732.18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12,977.85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13,181.14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13,126.36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13,141.12</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8263776"/>
                  </a:ext>
                </a:extLst>
              </a:tr>
            </a:tbl>
          </a:graphicData>
        </a:graphic>
      </p:graphicFrame>
    </p:spTree>
    <p:extLst>
      <p:ext uri="{BB962C8B-B14F-4D97-AF65-F5344CB8AC3E}">
        <p14:creationId xmlns:p14="http://schemas.microsoft.com/office/powerpoint/2010/main" val="3502279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691568206"/>
              </p:ext>
            </p:extLst>
          </p:nvPr>
        </p:nvGraphicFramePr>
        <p:xfrm>
          <a:off x="628648" y="2305209"/>
          <a:ext cx="7759776" cy="3356035"/>
        </p:xfrm>
        <a:graphic>
          <a:graphicData uri="http://schemas.openxmlformats.org/drawingml/2006/table">
            <a:tbl>
              <a:tblPr firstRow="1" firstCol="1" bandRow="1">
                <a:tableStyleId>{5C22544A-7EE6-4342-B048-85BDC9FD1C3A}</a:tableStyleId>
              </a:tblPr>
              <a:tblGrid>
                <a:gridCol w="1972098">
                  <a:extLst>
                    <a:ext uri="{9D8B030D-6E8A-4147-A177-3AD203B41FA5}">
                      <a16:colId xmlns:a16="http://schemas.microsoft.com/office/drawing/2014/main" val="877684343"/>
                    </a:ext>
                  </a:extLst>
                </a:gridCol>
                <a:gridCol w="964613">
                  <a:extLst>
                    <a:ext uri="{9D8B030D-6E8A-4147-A177-3AD203B41FA5}">
                      <a16:colId xmlns:a16="http://schemas.microsoft.com/office/drawing/2014/main" val="1398383462"/>
                    </a:ext>
                  </a:extLst>
                </a:gridCol>
                <a:gridCol w="964613">
                  <a:extLst>
                    <a:ext uri="{9D8B030D-6E8A-4147-A177-3AD203B41FA5}">
                      <a16:colId xmlns:a16="http://schemas.microsoft.com/office/drawing/2014/main" val="1208974451"/>
                    </a:ext>
                  </a:extLst>
                </a:gridCol>
                <a:gridCol w="964613">
                  <a:extLst>
                    <a:ext uri="{9D8B030D-6E8A-4147-A177-3AD203B41FA5}">
                      <a16:colId xmlns:a16="http://schemas.microsoft.com/office/drawing/2014/main" val="125284366"/>
                    </a:ext>
                  </a:extLst>
                </a:gridCol>
                <a:gridCol w="964613">
                  <a:extLst>
                    <a:ext uri="{9D8B030D-6E8A-4147-A177-3AD203B41FA5}">
                      <a16:colId xmlns:a16="http://schemas.microsoft.com/office/drawing/2014/main" val="585863533"/>
                    </a:ext>
                  </a:extLst>
                </a:gridCol>
                <a:gridCol w="964613">
                  <a:extLst>
                    <a:ext uri="{9D8B030D-6E8A-4147-A177-3AD203B41FA5}">
                      <a16:colId xmlns:a16="http://schemas.microsoft.com/office/drawing/2014/main" val="1878486862"/>
                    </a:ext>
                  </a:extLst>
                </a:gridCol>
                <a:gridCol w="964613">
                  <a:extLst>
                    <a:ext uri="{9D8B030D-6E8A-4147-A177-3AD203B41FA5}">
                      <a16:colId xmlns:a16="http://schemas.microsoft.com/office/drawing/2014/main" val="2470448504"/>
                    </a:ext>
                  </a:extLst>
                </a:gridCol>
              </a:tblGrid>
              <a:tr h="434439">
                <a:tc>
                  <a:txBody>
                    <a:bodyPr/>
                    <a:lstStyle/>
                    <a:p>
                      <a:pPr algn="ctr">
                        <a:spcAft>
                          <a:spcPts val="0"/>
                        </a:spcAft>
                      </a:pPr>
                      <a:r>
                        <a:rPr lang="el-GR" sz="900">
                          <a:effectLst/>
                        </a:rPr>
                        <a:t>Οικονομικά στοιχεία</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2015</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2016</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2017</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2018</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2019</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2020</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3670553052"/>
                  </a:ext>
                </a:extLst>
              </a:tr>
              <a:tr h="217219">
                <a:tc>
                  <a:txBody>
                    <a:bodyPr/>
                    <a:lstStyle/>
                    <a:p>
                      <a:pPr>
                        <a:spcAft>
                          <a:spcPts val="0"/>
                        </a:spcAft>
                      </a:pPr>
                      <a:r>
                        <a:rPr lang="el-GR" sz="900">
                          <a:effectLst/>
                        </a:rPr>
                        <a:t>Ακαθάριστα έσοδα</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147781981"/>
                  </a:ext>
                </a:extLst>
              </a:tr>
              <a:tr h="532187">
                <a:tc>
                  <a:txBody>
                    <a:bodyPr/>
                    <a:lstStyle/>
                    <a:p>
                      <a:pPr>
                        <a:spcAft>
                          <a:spcPts val="0"/>
                        </a:spcAft>
                      </a:pPr>
                      <a:r>
                        <a:rPr lang="el-GR" sz="900" dirty="0" err="1">
                          <a:effectLst/>
                        </a:rPr>
                        <a:t>Ασφ</a:t>
                      </a:r>
                      <a:r>
                        <a:rPr lang="el-GR" sz="900" dirty="0">
                          <a:effectLst/>
                        </a:rPr>
                        <a:t>. Εισφορές Ο.Α.Ε.Ε. (παλαιό καθεστώς)</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594294785"/>
                  </a:ext>
                </a:extLst>
              </a:tr>
              <a:tr h="217219">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pPr algn="r">
                        <a:spcAft>
                          <a:spcPts val="0"/>
                        </a:spcAft>
                      </a:pPr>
                      <a:r>
                        <a:rPr lang="el-GR" sz="900">
                          <a:effectLst/>
                        </a:rPr>
                        <a:t>9,601.09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8,098.18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8,503.22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8,394.06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291252214"/>
                  </a:ext>
                </a:extLst>
              </a:tr>
              <a:tr h="217219">
                <a:tc>
                  <a:txBody>
                    <a:bodyPr/>
                    <a:lstStyle/>
                    <a:p>
                      <a:pPr>
                        <a:spcAft>
                          <a:spcPts val="0"/>
                        </a:spcAft>
                      </a:pPr>
                      <a:r>
                        <a:rPr lang="el-GR" sz="900">
                          <a:effectLst/>
                        </a:rPr>
                        <a:t>Λοιπές δαπάνες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59828058"/>
                  </a:ext>
                </a:extLst>
              </a:tr>
              <a:tr h="217219">
                <a:tc>
                  <a:txBody>
                    <a:bodyPr/>
                    <a:lstStyle/>
                    <a:p>
                      <a:pPr>
                        <a:spcAft>
                          <a:spcPts val="0"/>
                        </a:spcAft>
                      </a:pPr>
                      <a:r>
                        <a:rPr lang="el-GR" sz="900">
                          <a:effectLst/>
                        </a:rPr>
                        <a:t>Σύνολο δαπανών</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11,951.09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10,448.18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10,853.22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10,744.06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972264655"/>
                  </a:ext>
                </a:extLst>
              </a:tr>
              <a:tr h="217219">
                <a:tc>
                  <a:txBody>
                    <a:bodyPr/>
                    <a:lstStyle/>
                    <a:p>
                      <a:pPr>
                        <a:spcAft>
                          <a:spcPts val="0"/>
                        </a:spcAft>
                      </a:pPr>
                      <a:r>
                        <a:rPr lang="el-GR" sz="900">
                          <a:effectLst/>
                        </a:rPr>
                        <a:t>Καθαρά κέρδη</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35,625.56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35,625.56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30,048.91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31,551.82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31,146.78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31,255.94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900931197"/>
                  </a:ext>
                </a:extLst>
              </a:tr>
              <a:tr h="217219">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8974179"/>
                  </a:ext>
                </a:extLst>
              </a:tr>
              <a:tr h="217219">
                <a:tc>
                  <a:txBody>
                    <a:bodyPr/>
                    <a:lstStyle/>
                    <a:p>
                      <a:pPr>
                        <a:spcAft>
                          <a:spcPts val="0"/>
                        </a:spcAft>
                      </a:pPr>
                      <a:r>
                        <a:rPr lang="el-GR" sz="900">
                          <a:effectLst/>
                        </a:rPr>
                        <a:t>Φόρος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9,262.65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9,381.46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7,318.10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7,874.17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7,724.31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7,764.70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882819217"/>
                  </a:ext>
                </a:extLst>
              </a:tr>
              <a:tr h="217219">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323983270"/>
                  </a:ext>
                </a:extLst>
              </a:tr>
              <a:tr h="217219">
                <a:tc>
                  <a:txBody>
                    <a:bodyPr/>
                    <a:lstStyle/>
                    <a:p>
                      <a:pPr>
                        <a:spcAft>
                          <a:spcPts val="0"/>
                        </a:spcAft>
                      </a:pPr>
                      <a:r>
                        <a:rPr lang="el-GR" sz="900">
                          <a:effectLst/>
                        </a:rPr>
                        <a:t>Εισφορά αλληλεγγύης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712.51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1,041.66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679.18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776.87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750.54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757.64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369278859"/>
                  </a:ext>
                </a:extLst>
              </a:tr>
              <a:tr h="217219">
                <a:tc>
                  <a:txBody>
                    <a:bodyPr/>
                    <a:lstStyle/>
                    <a:p>
                      <a:pPr>
                        <a:spcAft>
                          <a:spcPts val="0"/>
                        </a:spcAft>
                      </a:pPr>
                      <a:r>
                        <a:rPr lang="el-GR" sz="900">
                          <a:effectLst/>
                        </a:rPr>
                        <a:t>Τέλος επιτηδεύματος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482806951"/>
                  </a:ext>
                </a:extLst>
              </a:tr>
              <a:tr h="217219">
                <a:tc>
                  <a:txBody>
                    <a:bodyPr/>
                    <a:lstStyle/>
                    <a:p>
                      <a:pPr>
                        <a:spcAft>
                          <a:spcPts val="0"/>
                        </a:spcAft>
                      </a:pPr>
                      <a:r>
                        <a:rPr lang="el-GR" sz="900">
                          <a:effectLst/>
                        </a:rPr>
                        <a:t>Τελικό εναπομείναν ποσό</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25,000.40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24,552.44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21,401.63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22,250.78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22,021.93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22,083.60</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113159257"/>
                  </a:ext>
                </a:extLst>
              </a:tr>
            </a:tbl>
          </a:graphicData>
        </a:graphic>
      </p:graphicFrame>
    </p:spTree>
    <p:extLst>
      <p:ext uri="{BB962C8B-B14F-4D97-AF65-F5344CB8AC3E}">
        <p14:creationId xmlns:p14="http://schemas.microsoft.com/office/powerpoint/2010/main" val="141176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graphicFrame>
        <p:nvGraphicFramePr>
          <p:cNvPr id="2" name="Πίνακας 1"/>
          <p:cNvGraphicFramePr>
            <a:graphicFrameLocks noGrp="1"/>
          </p:cNvGraphicFramePr>
          <p:nvPr>
            <p:extLst>
              <p:ext uri="{D42A27DB-BD31-4B8C-83A1-F6EECF244321}">
                <p14:modId xmlns:p14="http://schemas.microsoft.com/office/powerpoint/2010/main" val="2918826730"/>
              </p:ext>
            </p:extLst>
          </p:nvPr>
        </p:nvGraphicFramePr>
        <p:xfrm>
          <a:off x="628648" y="2305209"/>
          <a:ext cx="7975801" cy="3572058"/>
        </p:xfrm>
        <a:graphic>
          <a:graphicData uri="http://schemas.openxmlformats.org/drawingml/2006/table">
            <a:tbl>
              <a:tblPr firstRow="1" firstCol="1" bandRow="1">
                <a:tableStyleId>{5C22544A-7EE6-4342-B048-85BDC9FD1C3A}</a:tableStyleId>
              </a:tblPr>
              <a:tblGrid>
                <a:gridCol w="2026999">
                  <a:extLst>
                    <a:ext uri="{9D8B030D-6E8A-4147-A177-3AD203B41FA5}">
                      <a16:colId xmlns:a16="http://schemas.microsoft.com/office/drawing/2014/main" val="877684343"/>
                    </a:ext>
                  </a:extLst>
                </a:gridCol>
                <a:gridCol w="991467">
                  <a:extLst>
                    <a:ext uri="{9D8B030D-6E8A-4147-A177-3AD203B41FA5}">
                      <a16:colId xmlns:a16="http://schemas.microsoft.com/office/drawing/2014/main" val="1398383462"/>
                    </a:ext>
                  </a:extLst>
                </a:gridCol>
                <a:gridCol w="991467">
                  <a:extLst>
                    <a:ext uri="{9D8B030D-6E8A-4147-A177-3AD203B41FA5}">
                      <a16:colId xmlns:a16="http://schemas.microsoft.com/office/drawing/2014/main" val="1208974451"/>
                    </a:ext>
                  </a:extLst>
                </a:gridCol>
                <a:gridCol w="991467">
                  <a:extLst>
                    <a:ext uri="{9D8B030D-6E8A-4147-A177-3AD203B41FA5}">
                      <a16:colId xmlns:a16="http://schemas.microsoft.com/office/drawing/2014/main" val="125284366"/>
                    </a:ext>
                  </a:extLst>
                </a:gridCol>
                <a:gridCol w="991467">
                  <a:extLst>
                    <a:ext uri="{9D8B030D-6E8A-4147-A177-3AD203B41FA5}">
                      <a16:colId xmlns:a16="http://schemas.microsoft.com/office/drawing/2014/main" val="585863533"/>
                    </a:ext>
                  </a:extLst>
                </a:gridCol>
                <a:gridCol w="991467">
                  <a:extLst>
                    <a:ext uri="{9D8B030D-6E8A-4147-A177-3AD203B41FA5}">
                      <a16:colId xmlns:a16="http://schemas.microsoft.com/office/drawing/2014/main" val="1878486862"/>
                    </a:ext>
                  </a:extLst>
                </a:gridCol>
                <a:gridCol w="991467">
                  <a:extLst>
                    <a:ext uri="{9D8B030D-6E8A-4147-A177-3AD203B41FA5}">
                      <a16:colId xmlns:a16="http://schemas.microsoft.com/office/drawing/2014/main" val="2470448504"/>
                    </a:ext>
                  </a:extLst>
                </a:gridCol>
              </a:tblGrid>
              <a:tr h="462403">
                <a:tc>
                  <a:txBody>
                    <a:bodyPr/>
                    <a:lstStyle/>
                    <a:p>
                      <a:pPr algn="ctr">
                        <a:spcAft>
                          <a:spcPts val="0"/>
                        </a:spcAft>
                      </a:pPr>
                      <a:r>
                        <a:rPr lang="el-GR" sz="900">
                          <a:effectLst/>
                        </a:rPr>
                        <a:t>Οικονομικά στοιχεία</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2015</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2016</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2017</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2018</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2019</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2020</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3670553052"/>
                  </a:ext>
                </a:extLst>
              </a:tr>
              <a:tr h="231201">
                <a:tc>
                  <a:txBody>
                    <a:bodyPr/>
                    <a:lstStyle/>
                    <a:p>
                      <a:pPr>
                        <a:spcAft>
                          <a:spcPts val="0"/>
                        </a:spcAft>
                      </a:pPr>
                      <a:r>
                        <a:rPr lang="el-GR" sz="900">
                          <a:effectLst/>
                        </a:rPr>
                        <a:t>Ακαθάριστα έσοδα</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147781981"/>
                  </a:ext>
                </a:extLst>
              </a:tr>
              <a:tr h="566444">
                <a:tc>
                  <a:txBody>
                    <a:bodyPr/>
                    <a:lstStyle/>
                    <a:p>
                      <a:pPr>
                        <a:spcAft>
                          <a:spcPts val="0"/>
                        </a:spcAft>
                      </a:pPr>
                      <a:r>
                        <a:rPr lang="el-GR" sz="900">
                          <a:effectLst/>
                        </a:rPr>
                        <a:t>Ασφ. Εισφορές Ο.Α.Ε.Ε. (παλαιό καθεστώς)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594294785"/>
                  </a:ext>
                </a:extLst>
              </a:tr>
              <a:tr h="231201">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pPr algn="r">
                        <a:spcAft>
                          <a:spcPts val="0"/>
                        </a:spcAft>
                      </a:pPr>
                      <a:r>
                        <a:rPr lang="el-GR" sz="900">
                          <a:effectLst/>
                        </a:rPr>
                        <a:t>9,601.09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8,098.18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8,503.22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8,394.06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291252214"/>
                  </a:ext>
                </a:extLst>
              </a:tr>
              <a:tr h="231201">
                <a:tc>
                  <a:txBody>
                    <a:bodyPr/>
                    <a:lstStyle/>
                    <a:p>
                      <a:pPr>
                        <a:spcAft>
                          <a:spcPts val="0"/>
                        </a:spcAft>
                      </a:pPr>
                      <a:r>
                        <a:rPr lang="el-GR" sz="900">
                          <a:effectLst/>
                        </a:rPr>
                        <a:t>Λοιπές δαπάνες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2,350.00</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59828058"/>
                  </a:ext>
                </a:extLst>
              </a:tr>
              <a:tr h="231201">
                <a:tc>
                  <a:txBody>
                    <a:bodyPr/>
                    <a:lstStyle/>
                    <a:p>
                      <a:pPr>
                        <a:spcAft>
                          <a:spcPts val="0"/>
                        </a:spcAft>
                      </a:pPr>
                      <a:r>
                        <a:rPr lang="el-GR" sz="900">
                          <a:effectLst/>
                        </a:rPr>
                        <a:t>Σύνολο δαπανών</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11,951.09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10,448.18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10,853.22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10,744.06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972264655"/>
                  </a:ext>
                </a:extLst>
              </a:tr>
              <a:tr h="231201">
                <a:tc>
                  <a:txBody>
                    <a:bodyPr/>
                    <a:lstStyle/>
                    <a:p>
                      <a:pPr>
                        <a:spcAft>
                          <a:spcPts val="0"/>
                        </a:spcAft>
                      </a:pPr>
                      <a:r>
                        <a:rPr lang="el-GR" sz="900">
                          <a:effectLst/>
                        </a:rPr>
                        <a:t>Καθαρά κέρδη</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35,625.56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35,625.56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30,048.91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31,551.82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31,146.78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31,255.94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900931197"/>
                  </a:ext>
                </a:extLst>
              </a:tr>
              <a:tr h="231201">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8974179"/>
                  </a:ext>
                </a:extLst>
              </a:tr>
              <a:tr h="231201">
                <a:tc>
                  <a:txBody>
                    <a:bodyPr/>
                    <a:lstStyle/>
                    <a:p>
                      <a:pPr>
                        <a:spcAft>
                          <a:spcPts val="0"/>
                        </a:spcAft>
                      </a:pPr>
                      <a:r>
                        <a:rPr lang="el-GR" sz="900">
                          <a:effectLst/>
                        </a:rPr>
                        <a:t>Φόρος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9,262.65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9,381.46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7,318.10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7,874.17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7,724.31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7,764.70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882819217"/>
                  </a:ext>
                </a:extLst>
              </a:tr>
              <a:tr h="231201">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323983270"/>
                  </a:ext>
                </a:extLst>
              </a:tr>
              <a:tr h="231201">
                <a:tc>
                  <a:txBody>
                    <a:bodyPr/>
                    <a:lstStyle/>
                    <a:p>
                      <a:pPr>
                        <a:spcAft>
                          <a:spcPts val="0"/>
                        </a:spcAft>
                      </a:pPr>
                      <a:r>
                        <a:rPr lang="el-GR" sz="900">
                          <a:effectLst/>
                        </a:rPr>
                        <a:t>Εισφορά αλληλεγγύης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712.51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1,041.66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679.18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776.87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750.54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757.64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369278859"/>
                  </a:ext>
                </a:extLst>
              </a:tr>
              <a:tr h="231201">
                <a:tc>
                  <a:txBody>
                    <a:bodyPr/>
                    <a:lstStyle/>
                    <a:p>
                      <a:pPr>
                        <a:spcAft>
                          <a:spcPts val="0"/>
                        </a:spcAft>
                      </a:pPr>
                      <a:r>
                        <a:rPr lang="el-GR" sz="900">
                          <a:effectLst/>
                        </a:rPr>
                        <a:t>Τέλος επιτηδεύματος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482806951"/>
                  </a:ext>
                </a:extLst>
              </a:tr>
              <a:tr h="231201">
                <a:tc>
                  <a:txBody>
                    <a:bodyPr/>
                    <a:lstStyle/>
                    <a:p>
                      <a:pPr>
                        <a:spcAft>
                          <a:spcPts val="0"/>
                        </a:spcAft>
                      </a:pPr>
                      <a:r>
                        <a:rPr lang="el-GR" sz="900">
                          <a:effectLst/>
                        </a:rPr>
                        <a:t>Τελικό εναπομείναν ποσό</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25,000.40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24,552.44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21,401.63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22,250.78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22,021.93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22,083.60</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4113159257"/>
                  </a:ext>
                </a:extLst>
              </a:tr>
            </a:tbl>
          </a:graphicData>
        </a:graphic>
      </p:graphicFrame>
    </p:spTree>
    <p:extLst>
      <p:ext uri="{BB962C8B-B14F-4D97-AF65-F5344CB8AC3E}">
        <p14:creationId xmlns:p14="http://schemas.microsoft.com/office/powerpoint/2010/main" val="1269718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endParaRPr lang="el-GR" sz="2400" dirty="0"/>
          </a:p>
          <a:p>
            <a:pPr>
              <a:buNone/>
            </a:pPr>
            <a:r>
              <a:rPr lang="el-GR" sz="2400" dirty="0"/>
              <a:t>	</a:t>
            </a:r>
            <a:br>
              <a:rPr lang="el-GR" sz="2400" dirty="0"/>
            </a:b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GB" sz="1600" i="1" dirty="0">
                <a:solidFill>
                  <a:srgbClr val="00B0F0"/>
                </a:solidFill>
              </a:rPr>
              <a:t> </a:t>
            </a:r>
            <a:endParaRPr lang="el-GR" sz="1600" i="1" dirty="0">
              <a:solidFill>
                <a:srgbClr val="00B0F0"/>
              </a:solidFill>
            </a:endParaRPr>
          </a:p>
          <a:p>
            <a:pPr marL="0" indent="0">
              <a:buNone/>
            </a:pPr>
            <a:r>
              <a:rPr lang="en-GB"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graphicFrame>
        <p:nvGraphicFramePr>
          <p:cNvPr id="8" name="Πίνακας 7"/>
          <p:cNvGraphicFramePr>
            <a:graphicFrameLocks noGrp="1"/>
          </p:cNvGraphicFramePr>
          <p:nvPr>
            <p:extLst>
              <p:ext uri="{D42A27DB-BD31-4B8C-83A1-F6EECF244321}">
                <p14:modId xmlns:p14="http://schemas.microsoft.com/office/powerpoint/2010/main" val="802223219"/>
              </p:ext>
            </p:extLst>
          </p:nvPr>
        </p:nvGraphicFramePr>
        <p:xfrm>
          <a:off x="628648" y="2305209"/>
          <a:ext cx="7831782" cy="3428046"/>
        </p:xfrm>
        <a:graphic>
          <a:graphicData uri="http://schemas.openxmlformats.org/drawingml/2006/table">
            <a:tbl>
              <a:tblPr firstRow="1" firstCol="1" bandRow="1">
                <a:tableStyleId>{5C22544A-7EE6-4342-B048-85BDC9FD1C3A}</a:tableStyleId>
              </a:tblPr>
              <a:tblGrid>
                <a:gridCol w="1990398">
                  <a:extLst>
                    <a:ext uri="{9D8B030D-6E8A-4147-A177-3AD203B41FA5}">
                      <a16:colId xmlns:a16="http://schemas.microsoft.com/office/drawing/2014/main" val="1745321969"/>
                    </a:ext>
                  </a:extLst>
                </a:gridCol>
                <a:gridCol w="973564">
                  <a:extLst>
                    <a:ext uri="{9D8B030D-6E8A-4147-A177-3AD203B41FA5}">
                      <a16:colId xmlns:a16="http://schemas.microsoft.com/office/drawing/2014/main" val="1633733194"/>
                    </a:ext>
                  </a:extLst>
                </a:gridCol>
                <a:gridCol w="973564">
                  <a:extLst>
                    <a:ext uri="{9D8B030D-6E8A-4147-A177-3AD203B41FA5}">
                      <a16:colId xmlns:a16="http://schemas.microsoft.com/office/drawing/2014/main" val="3899629536"/>
                    </a:ext>
                  </a:extLst>
                </a:gridCol>
                <a:gridCol w="973564">
                  <a:extLst>
                    <a:ext uri="{9D8B030D-6E8A-4147-A177-3AD203B41FA5}">
                      <a16:colId xmlns:a16="http://schemas.microsoft.com/office/drawing/2014/main" val="2676790361"/>
                    </a:ext>
                  </a:extLst>
                </a:gridCol>
                <a:gridCol w="973564">
                  <a:extLst>
                    <a:ext uri="{9D8B030D-6E8A-4147-A177-3AD203B41FA5}">
                      <a16:colId xmlns:a16="http://schemas.microsoft.com/office/drawing/2014/main" val="2382116857"/>
                    </a:ext>
                  </a:extLst>
                </a:gridCol>
                <a:gridCol w="973564">
                  <a:extLst>
                    <a:ext uri="{9D8B030D-6E8A-4147-A177-3AD203B41FA5}">
                      <a16:colId xmlns:a16="http://schemas.microsoft.com/office/drawing/2014/main" val="2499550707"/>
                    </a:ext>
                  </a:extLst>
                </a:gridCol>
                <a:gridCol w="973564">
                  <a:extLst>
                    <a:ext uri="{9D8B030D-6E8A-4147-A177-3AD203B41FA5}">
                      <a16:colId xmlns:a16="http://schemas.microsoft.com/office/drawing/2014/main" val="974623585"/>
                    </a:ext>
                  </a:extLst>
                </a:gridCol>
              </a:tblGrid>
              <a:tr h="443760">
                <a:tc>
                  <a:txBody>
                    <a:bodyPr/>
                    <a:lstStyle/>
                    <a:p>
                      <a:pPr algn="ctr">
                        <a:spcAft>
                          <a:spcPts val="0"/>
                        </a:spcAft>
                      </a:pPr>
                      <a:r>
                        <a:rPr lang="el-GR" sz="900">
                          <a:effectLst/>
                        </a:rPr>
                        <a:t>Οικονομικά στοιχεία</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2015</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2016</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2017</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2018</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2019</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a:spcAft>
                          <a:spcPts val="0"/>
                        </a:spcAft>
                      </a:pPr>
                      <a:r>
                        <a:rPr lang="el-GR" sz="900">
                          <a:effectLst/>
                        </a:rPr>
                        <a:t>2020</a:t>
                      </a:r>
                      <a:endParaRPr lang="el-GR"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219483858"/>
                  </a:ext>
                </a:extLst>
              </a:tr>
              <a:tr h="221880">
                <a:tc>
                  <a:txBody>
                    <a:bodyPr/>
                    <a:lstStyle/>
                    <a:p>
                      <a:pPr>
                        <a:spcAft>
                          <a:spcPts val="0"/>
                        </a:spcAft>
                      </a:pPr>
                      <a:r>
                        <a:rPr lang="el-GR" sz="900">
                          <a:effectLst/>
                        </a:rPr>
                        <a:t>Ακαθάριστα έσοδα</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62,000.00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549850309"/>
                  </a:ext>
                </a:extLst>
              </a:tr>
              <a:tr h="543606">
                <a:tc>
                  <a:txBody>
                    <a:bodyPr/>
                    <a:lstStyle/>
                    <a:p>
                      <a:pPr>
                        <a:spcAft>
                          <a:spcPts val="0"/>
                        </a:spcAft>
                      </a:pPr>
                      <a:r>
                        <a:rPr lang="el-GR" sz="900">
                          <a:effectLst/>
                        </a:rPr>
                        <a:t>Ασφ. Εισφορές Ο.Α.Ε.Ε. (παλαιό καθεστώς)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4,024.44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39286220"/>
                  </a:ext>
                </a:extLst>
              </a:tr>
              <a:tr h="221880">
                <a:tc>
                  <a:txBody>
                    <a:bodyPr/>
                    <a:lstStyle/>
                    <a:p>
                      <a:endParaRPr lang="el-GR" sz="1000" dirty="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pPr algn="r">
                        <a:spcAft>
                          <a:spcPts val="0"/>
                        </a:spcAft>
                      </a:pPr>
                      <a:r>
                        <a:rPr lang="el-GR" sz="900">
                          <a:effectLst/>
                        </a:rPr>
                        <a:t>14,991.09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12,035.58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12,832.09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12,617.43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989319931"/>
                  </a:ext>
                </a:extLst>
              </a:tr>
              <a:tr h="221880">
                <a:tc>
                  <a:txBody>
                    <a:bodyPr/>
                    <a:lstStyle/>
                    <a:p>
                      <a:pPr>
                        <a:spcAft>
                          <a:spcPts val="0"/>
                        </a:spcAft>
                      </a:pPr>
                      <a:r>
                        <a:rPr lang="el-GR" sz="900">
                          <a:effectLst/>
                        </a:rPr>
                        <a:t>Λοιπές δαπάνες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2,350.00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884464786"/>
                  </a:ext>
                </a:extLst>
              </a:tr>
              <a:tr h="221880">
                <a:tc>
                  <a:txBody>
                    <a:bodyPr/>
                    <a:lstStyle/>
                    <a:p>
                      <a:pPr>
                        <a:spcAft>
                          <a:spcPts val="0"/>
                        </a:spcAft>
                      </a:pPr>
                      <a:r>
                        <a:rPr lang="el-GR" sz="900">
                          <a:effectLst/>
                        </a:rPr>
                        <a:t>Σύνολο δαπανών</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6,374.44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17,341.09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14,385.58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15,182.09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14,967.43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509181828"/>
                  </a:ext>
                </a:extLst>
              </a:tr>
              <a:tr h="221880">
                <a:tc>
                  <a:txBody>
                    <a:bodyPr/>
                    <a:lstStyle/>
                    <a:p>
                      <a:pPr>
                        <a:spcAft>
                          <a:spcPts val="0"/>
                        </a:spcAft>
                      </a:pPr>
                      <a:r>
                        <a:rPr lang="el-GR" sz="900">
                          <a:effectLst/>
                        </a:rPr>
                        <a:t>Καθαρά κέρδη</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55,625.56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55,625.56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44,658.91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47,614.42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46,817.91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47,032.57</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424032680"/>
                  </a:ext>
                </a:extLst>
              </a:tr>
              <a:tr h="221880">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68182376"/>
                  </a:ext>
                </a:extLst>
              </a:tr>
              <a:tr h="221880">
                <a:tc>
                  <a:txBody>
                    <a:bodyPr/>
                    <a:lstStyle/>
                    <a:p>
                      <a:pPr>
                        <a:spcAft>
                          <a:spcPts val="0"/>
                        </a:spcAft>
                      </a:pPr>
                      <a:r>
                        <a:rPr lang="el-GR" sz="900">
                          <a:effectLst/>
                        </a:rPr>
                        <a:t>Φόρος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14,856.43</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18,031.50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13,096.51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14,426.49</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14,068.06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14,164.66</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665763046"/>
                  </a:ext>
                </a:extLst>
              </a:tr>
              <a:tr h="221880">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tc>
                  <a:txBody>
                    <a:bodyPr/>
                    <a:lstStyle/>
                    <a:p>
                      <a:endParaRPr lang="el-GR" sz="100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72546137"/>
                  </a:ext>
                </a:extLst>
              </a:tr>
              <a:tr h="221880">
                <a:tc>
                  <a:txBody>
                    <a:bodyPr/>
                    <a:lstStyle/>
                    <a:p>
                      <a:pPr>
                        <a:spcAft>
                          <a:spcPts val="0"/>
                        </a:spcAft>
                      </a:pPr>
                      <a:r>
                        <a:rPr lang="el-GR" sz="900">
                          <a:effectLst/>
                        </a:rPr>
                        <a:t>Εισφορά αλληλεγγύης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2,225.02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2,497.92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1,675.42</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1,897.08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1,837.34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1,853.44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2582358190"/>
                  </a:ext>
                </a:extLst>
              </a:tr>
              <a:tr h="221880">
                <a:tc>
                  <a:txBody>
                    <a:bodyPr/>
                    <a:lstStyle/>
                    <a:p>
                      <a:pPr>
                        <a:spcAft>
                          <a:spcPts val="0"/>
                        </a:spcAft>
                      </a:pPr>
                      <a:r>
                        <a:rPr lang="el-GR" sz="900">
                          <a:effectLst/>
                        </a:rPr>
                        <a:t>Τέλος επιτηδεύματος</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650.00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3369900093"/>
                  </a:ext>
                </a:extLst>
              </a:tr>
              <a:tr h="221880">
                <a:tc>
                  <a:txBody>
                    <a:bodyPr/>
                    <a:lstStyle/>
                    <a:p>
                      <a:pPr>
                        <a:spcAft>
                          <a:spcPts val="0"/>
                        </a:spcAft>
                      </a:pPr>
                      <a:r>
                        <a:rPr lang="el-GR" sz="900">
                          <a:effectLst/>
                        </a:rPr>
                        <a:t>Τελικό εναπομείναν ποσό</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37,894.10</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34,446.14</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29,236.98</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30,640.85</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a:effectLst/>
                        </a:rPr>
                        <a:t>30,262.51</a:t>
                      </a:r>
                      <a:endParaRPr lang="el-GR" sz="1200">
                        <a:effectLst/>
                        <a:latin typeface="Times New Roman" panose="02020603050405020304" pitchFamily="18" charset="0"/>
                        <a:ea typeface="Times New Roman" panose="02020603050405020304" pitchFamily="18" charset="0"/>
                      </a:endParaRPr>
                    </a:p>
                  </a:txBody>
                  <a:tcPr marL="9525" marR="9525" marT="9525" marB="0" anchor="b"/>
                </a:tc>
                <a:tc>
                  <a:txBody>
                    <a:bodyPr/>
                    <a:lstStyle/>
                    <a:p>
                      <a:pPr algn="r">
                        <a:spcAft>
                          <a:spcPts val="0"/>
                        </a:spcAft>
                      </a:pPr>
                      <a:r>
                        <a:rPr lang="el-GR" sz="900" dirty="0">
                          <a:effectLst/>
                        </a:rPr>
                        <a:t>30,364.47</a:t>
                      </a:r>
                      <a:endParaRPr lang="el-GR" sz="1200" dirty="0">
                        <a:effectLst/>
                        <a:latin typeface="Times New Roman" panose="02020603050405020304" pitchFamily="18" charset="0"/>
                        <a:ea typeface="Times New Roman" panose="02020603050405020304" pitchFamily="18" charset="0"/>
                      </a:endParaRPr>
                    </a:p>
                  </a:txBody>
                  <a:tcPr marL="9525" marR="9525" marT="9525" marB="0" anchor="b"/>
                </a:tc>
                <a:extLst>
                  <a:ext uri="{0D108BD9-81ED-4DB2-BD59-A6C34878D82A}">
                    <a16:rowId xmlns:a16="http://schemas.microsoft.com/office/drawing/2014/main" val="1496684436"/>
                  </a:ext>
                </a:extLst>
              </a:tr>
            </a:tbl>
          </a:graphicData>
        </a:graphic>
      </p:graphicFrame>
    </p:spTree>
    <p:extLst>
      <p:ext uri="{BB962C8B-B14F-4D97-AF65-F5344CB8AC3E}">
        <p14:creationId xmlns:p14="http://schemas.microsoft.com/office/powerpoint/2010/main" val="129807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b="1" dirty="0"/>
              <a:t>Λογιστικός σχεδιασμός</a:t>
            </a:r>
          </a:p>
          <a:p>
            <a:pPr>
              <a:buClr>
                <a:srgbClr val="00B0F0"/>
              </a:buClr>
              <a:buFontTx/>
              <a:buChar char="-"/>
            </a:pPr>
            <a:endParaRPr lang="el-GR" sz="2400" dirty="0"/>
          </a:p>
          <a:p>
            <a:pPr>
              <a:buClr>
                <a:srgbClr val="00B0F0"/>
              </a:buClr>
              <a:buNone/>
            </a:pPr>
            <a:r>
              <a:rPr lang="el-GR" sz="2400" b="1" dirty="0"/>
              <a:t>Επιλογή νομικής μορφής με φορολογικά κριτήρια</a:t>
            </a:r>
          </a:p>
          <a:p>
            <a:pPr>
              <a:buClr>
                <a:srgbClr val="00B0F0"/>
              </a:buClr>
              <a:buFontTx/>
              <a:buChar char="-"/>
            </a:pPr>
            <a:r>
              <a:rPr lang="el-GR" sz="2400" dirty="0"/>
              <a:t>Ο φορολογούμενος πρέπει να έχει υπόψη του ότι για διαφορετικές πηγές εισοδημάτων έχει διαφορετική φορολογική επιβάρυνση</a:t>
            </a:r>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r>
              <a:rPr lang="el-GR" sz="2400" b="1" dirty="0"/>
              <a:t>4 πράγματα που πρέπει να αναζητήσετε σε έναν λογιστή</a:t>
            </a:r>
          </a:p>
          <a:p>
            <a:pPr>
              <a:buNone/>
            </a:pPr>
            <a:r>
              <a:rPr lang="en-US" sz="1800" dirty="0"/>
              <a:t>      </a:t>
            </a:r>
            <a:r>
              <a:rPr lang="el-GR" sz="1800" dirty="0"/>
              <a:t>Στην σημερινή εποχή, λόγω των γρήγορων ρυθμών και αλλαγών, ο λογιστής πρέπει να ενεργεί ως καθημερινός συνεργάτης και να δίνει καθημερινά απαντήσεις. Ο επιχειρηματίας έχει να “τρέξει” την δική του δουλειά και χρειάζεται έγκυρη και έγκαιρη πληροφόρηση. </a:t>
            </a:r>
          </a:p>
          <a:p>
            <a:pPr>
              <a:buNone/>
            </a:pPr>
            <a:r>
              <a:rPr lang="en-US" sz="1800" dirty="0"/>
              <a:t>     </a:t>
            </a:r>
            <a:r>
              <a:rPr lang="el-GR" sz="1800" dirty="0"/>
              <a:t>Η συνεργασία των ανωτέρω δεν είναι πάντα εύκολη υπόθεση. Σε αυτό συμβάλλουν πολλοί παράγοντες όπως ο όγκος των καθημερινών υποχρεώσεων, το μήνυμα και η ερμηνεία της πληροφορίας, η μέθοδος επικοινωνίας και πολλοί άλλοι.</a:t>
            </a:r>
          </a:p>
          <a:p>
            <a:pPr>
              <a:buNone/>
            </a:pPr>
            <a:r>
              <a:rPr lang="en-US" sz="1800" dirty="0"/>
              <a:t>     </a:t>
            </a:r>
            <a:r>
              <a:rPr lang="el-GR" sz="1800" dirty="0"/>
              <a:t>Υπάρχουν πάντως, κάποια βασικά προαπαιτούμενα που μπορεί να αναζητήσει ο νέος επιχειρηματίας σε έναν λογιστή ώστε να διασφαλίσει την ομαλή συνεργασία με αυτόν.</a:t>
            </a:r>
          </a:p>
          <a:p>
            <a:pPr>
              <a:buClr>
                <a:srgbClr val="00B0F0"/>
              </a:buClr>
              <a:buFontTx/>
              <a:buChar char="-"/>
            </a:pPr>
            <a:endParaRPr lang="el-GR" sz="2400" dirty="0"/>
          </a:p>
          <a:p>
            <a:pPr>
              <a:buClr>
                <a:srgbClr val="00B0F0"/>
              </a:buClr>
              <a:buNone/>
            </a:pPr>
            <a:r>
              <a:rPr lang="en-US" sz="2400" b="1" dirty="0"/>
              <a:t> </a:t>
            </a: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r>
              <a:rPr lang="en-US" sz="2400" b="1" dirty="0"/>
              <a:t> </a:t>
            </a:r>
            <a:r>
              <a:rPr lang="el-GR" sz="2400" b="1" dirty="0"/>
              <a:t>1.Επικοινωνία με όλους τους δυνατούς τρόπους</a:t>
            </a:r>
            <a:endParaRPr lang="en-US" sz="2400" b="1" dirty="0"/>
          </a:p>
          <a:p>
            <a:pPr>
              <a:buNone/>
            </a:pPr>
            <a:endParaRPr lang="el-GR" sz="2400" b="1" dirty="0"/>
          </a:p>
          <a:p>
            <a:r>
              <a:rPr lang="el-GR" sz="1800" dirty="0"/>
              <a:t>Ο επιχειρηματίας θα πρέπει να μπορεί να επικοινωνήσει με τον λογιστή του με όλους τους σύγχρονους δυνατούς τρόπους, όπως email,sms,chat και με όποιον άλλο τρόπο θα βόλευε. Ο λόγος που πρέπει να γίνεται αυτό είναι ότι η </a:t>
            </a:r>
            <a:r>
              <a:rPr lang="el-GR" sz="1800" i="1" dirty="0"/>
              <a:t>μορφή της επικοινωνίας δεν πρέπει να αποτελεί εμπόδιο</a:t>
            </a:r>
            <a:r>
              <a:rPr lang="en-US" sz="1800" i="1" dirty="0"/>
              <a:t> </a:t>
            </a:r>
            <a:r>
              <a:rPr lang="el-GR" sz="1800" dirty="0"/>
              <a:t>στην άμεση και πηγαία έκφραση του προβλήματος ή ερωτήματος προκειμένου να μπορεί να φτάσει στον λογιστή όσο πιο ξεκάθαρα γίνεται. </a:t>
            </a:r>
          </a:p>
          <a:p>
            <a:pPr>
              <a:buNone/>
            </a:pPr>
            <a:endParaRPr lang="el-GR" sz="1800" dirty="0"/>
          </a:p>
          <a:p>
            <a:pPr>
              <a:buClr>
                <a:srgbClr val="00B0F0"/>
              </a:buClr>
              <a:buFontTx/>
              <a:buChar char="-"/>
            </a:pPr>
            <a:endParaRPr lang="el-GR" sz="2400" dirty="0"/>
          </a:p>
          <a:p>
            <a:pPr>
              <a:buClr>
                <a:srgbClr val="00B0F0"/>
              </a:buClr>
              <a:buNone/>
            </a:pPr>
            <a:r>
              <a:rPr lang="en-US" sz="2400" b="1" dirty="0"/>
              <a:t> </a:t>
            </a: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b="1" dirty="0"/>
              <a:t>4 πράγματα που πρέπει να αναζητήσετε σε έναν λογιστή</a:t>
            </a: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r>
              <a:rPr lang="el-GR" sz="2400" b="1" dirty="0"/>
              <a:t>2.Ο λογιστής πρέπει να δίνει σημασία στην οικονομική λεπτομέρεια των αριθμών</a:t>
            </a:r>
            <a:endParaRPr lang="en-US" sz="2400" b="1" dirty="0"/>
          </a:p>
          <a:p>
            <a:pPr>
              <a:buNone/>
            </a:pPr>
            <a:endParaRPr lang="el-GR" sz="2400" dirty="0"/>
          </a:p>
          <a:p>
            <a:r>
              <a:rPr lang="el-GR" sz="1800" dirty="0"/>
              <a:t>Λεπτομέρεια που αφορά το συγκριτικό οικονομικό πλεονέκτημα του αντικειμένου εργασίας του επιχειρηματία. Πρέπει </a:t>
            </a:r>
            <a:r>
              <a:rPr lang="el-GR" sz="1800" i="1" dirty="0"/>
              <a:t>να τροφοδοτεί τον επιχειρηματία με συγκριτικά οικονομικά στοιχεία</a:t>
            </a:r>
            <a:r>
              <a:rPr lang="el-GR" sz="1800" dirty="0"/>
              <a:t> και γενικότερα να εξηγεί τι λένε οι αριθμοί. Όπως γνωρίζουμε οι αριθμοί τις περισσότερες φορές έρχονται σε αντίθεση με τις εντυπώσεις και τα θεωρητικά μοντέλα. </a:t>
            </a:r>
          </a:p>
          <a:p>
            <a:endParaRPr lang="el-GR" sz="1800" dirty="0"/>
          </a:p>
          <a:p>
            <a:pPr>
              <a:buClr>
                <a:srgbClr val="00B0F0"/>
              </a:buClr>
              <a:buFontTx/>
              <a:buChar char="-"/>
            </a:pPr>
            <a:r>
              <a:rPr lang="el-GR" sz="3600" i="1" dirty="0"/>
              <a:t>“</a:t>
            </a:r>
            <a:r>
              <a:rPr lang="el-GR" sz="1800" i="1" dirty="0"/>
              <a:t>Ο επιχειρηματίας δεν πρέπει να σταματήσει να κυνηγάει το όνειρο του αλλά πρέπει να γνωρίζει και την πραγματική του κατάσταση”</a:t>
            </a:r>
            <a:endParaRPr lang="el-GR" sz="1800" dirty="0"/>
          </a:p>
          <a:p>
            <a:pPr>
              <a:buClr>
                <a:srgbClr val="00B0F0"/>
              </a:buClr>
              <a:buFontTx/>
              <a:buChar char="-"/>
            </a:pPr>
            <a:endParaRPr lang="el-GR" sz="2400" dirty="0"/>
          </a:p>
          <a:p>
            <a:pPr>
              <a:buClr>
                <a:srgbClr val="00B0F0"/>
              </a:buClr>
              <a:buNone/>
            </a:pPr>
            <a:r>
              <a:rPr lang="en-US" sz="2400" b="1" dirty="0"/>
              <a:t> </a:t>
            </a: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b="1" dirty="0"/>
              <a:t>4 πράγματα που πρέπει να αναζητήσετε σε έναν λογιστή</a:t>
            </a: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FontTx/>
              <a:buChar char="-"/>
            </a:pPr>
            <a:endParaRPr lang="el-GR" sz="2400" dirty="0"/>
          </a:p>
          <a:p>
            <a:pPr>
              <a:buClr>
                <a:srgbClr val="00B0F0"/>
              </a:buClr>
              <a:buNone/>
            </a:pPr>
            <a:r>
              <a:rPr lang="en-US" sz="2400" b="1" dirty="0"/>
              <a:t> </a:t>
            </a:r>
            <a:r>
              <a:rPr lang="el-GR" sz="2400" b="1" dirty="0"/>
              <a:t>3.Ο επιχειρηματίας πρέπει να γνωρίζει επακριβώς τις υποχρεώσεις του</a:t>
            </a:r>
          </a:p>
          <a:p>
            <a:r>
              <a:rPr lang="el-GR" sz="1800" dirty="0"/>
              <a:t>Ο λογιστής πρέπει να παρέχει στον επιχειρηματία εικόνα του τι και πότε πρέπει ο δεύτερος να πληρώσει μια υποχρέωση. Ο επιχειρηματίας πρέπει να ζητήσει από τον λογιστή του να βρουν μια φόρμουλα που αυτό το πρόβλημα να απαντάται εύκολα και έξυπνα.</a:t>
            </a:r>
          </a:p>
          <a:p>
            <a:pPr>
              <a:buNone/>
            </a:pPr>
            <a:r>
              <a:rPr lang="en-US" sz="1800" dirty="0"/>
              <a:t>      </a:t>
            </a:r>
          </a:p>
          <a:p>
            <a:pPr>
              <a:buNone/>
            </a:pPr>
            <a:r>
              <a:rPr lang="en-US" sz="1800" dirty="0"/>
              <a:t>     </a:t>
            </a:r>
            <a:r>
              <a:rPr lang="el-GR" sz="1800" dirty="0"/>
              <a:t>Εδώ θα συμβάλλουν ιδιαίτερα οι τεχνολογικές γνώσεις που πρέπει να έχει ο σύγχρονος λογιστής, διότι πρέπει να προτείνει μια λύση εύκολή και βατή που να βολεύει και τις δύο πλευρές και παράλληλα να ελαχιστοποιεί τα περιθώρια λάθους</a:t>
            </a:r>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b="1" dirty="0"/>
              <a:t>4 πράγματα που πρέπει να αναζητήσετε σε έναν λογιστή</a:t>
            </a: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dirty="0"/>
              <a:t>Ποια όμως είναι τα βήματα για την ίδρυση μιας νέας επιχείρησης;</a:t>
            </a:r>
          </a:p>
          <a:p>
            <a:pPr>
              <a:buClr>
                <a:srgbClr val="00B0F0"/>
              </a:buClr>
              <a:buNone/>
            </a:pPr>
            <a:endParaRPr lang="el-GR" sz="2400" dirty="0"/>
          </a:p>
          <a:p>
            <a:pPr>
              <a:buClr>
                <a:srgbClr val="00B0F0"/>
              </a:buClr>
              <a:buFontTx/>
              <a:buChar char="-"/>
            </a:pPr>
            <a:r>
              <a:rPr lang="el-GR" sz="2400" dirty="0"/>
              <a:t>Επιχειρηματική Ιδέα (αντικείμενο δραστηριότητας)</a:t>
            </a:r>
          </a:p>
          <a:p>
            <a:pPr>
              <a:buClr>
                <a:srgbClr val="00B0F0"/>
              </a:buClr>
              <a:buFontTx/>
              <a:buChar char="-"/>
            </a:pPr>
            <a:r>
              <a:rPr lang="en-US" sz="2400" dirty="0"/>
              <a:t>Business Concept - </a:t>
            </a:r>
            <a:r>
              <a:rPr lang="el-GR" sz="2400" dirty="0"/>
              <a:t>Προσδιορισμός πελατειακού κοινού</a:t>
            </a:r>
            <a:r>
              <a:rPr lang="en-US" sz="2400" dirty="0"/>
              <a:t> </a:t>
            </a:r>
            <a:r>
              <a:rPr lang="el-GR" sz="2400" dirty="0"/>
              <a:t>(</a:t>
            </a:r>
            <a:r>
              <a:rPr lang="en-US" sz="2400" dirty="0"/>
              <a:t>target group)</a:t>
            </a:r>
            <a:r>
              <a:rPr lang="el-GR" sz="2400" dirty="0"/>
              <a:t>, χωροθέτηση, στρατηγική</a:t>
            </a:r>
          </a:p>
          <a:p>
            <a:pPr>
              <a:buClr>
                <a:srgbClr val="00B0F0"/>
              </a:buClr>
              <a:buFontTx/>
              <a:buChar char="-"/>
            </a:pPr>
            <a:r>
              <a:rPr lang="el-GR" sz="2400" dirty="0"/>
              <a:t>Επιλογή Νομικής Μορφής, </a:t>
            </a:r>
          </a:p>
          <a:p>
            <a:pPr>
              <a:buClr>
                <a:srgbClr val="00B0F0"/>
              </a:buClr>
              <a:buFontTx/>
              <a:buChar char="-"/>
            </a:pPr>
            <a:r>
              <a:rPr lang="el-GR" sz="2400" dirty="0"/>
              <a:t>Διαδικασία σύστασης,</a:t>
            </a:r>
          </a:p>
          <a:p>
            <a:pPr>
              <a:buClr>
                <a:srgbClr val="00B0F0"/>
              </a:buClr>
              <a:buFontTx/>
              <a:buChar char="-"/>
            </a:pPr>
            <a:r>
              <a:rPr lang="el-GR" sz="2400" dirty="0"/>
              <a:t>Επιλογή κατηγορίας βιβλίων, λογιστικού σχεδιασμού</a:t>
            </a:r>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r>
              <a:rPr lang="en-US" sz="2400" b="1" dirty="0"/>
              <a:t> </a:t>
            </a:r>
            <a:r>
              <a:rPr lang="el-GR" sz="2400" b="1" dirty="0"/>
              <a:t>4.Ο επιχειρηματίας πρέπει να γνωρίζει την διαφορά του συνεργάτη λογιστή από τον λογιστή που κάνει απλή τήρηση βιβλίων</a:t>
            </a:r>
          </a:p>
          <a:p>
            <a:r>
              <a:rPr lang="el-GR" sz="1800" dirty="0"/>
              <a:t>Και οι δύο οφείλουν να γνωρίζουν την νομοθεσία και να προστατεύουν τον επιχειρηματία, αλλά όταν αναφερόμαστε σε έναν λογιστή που θα θέλαμε να είναι και συνεργάτης μας, δηλαδή πιο κοντά μας, υπάρχει διαφορά.</a:t>
            </a:r>
          </a:p>
          <a:p>
            <a:pPr>
              <a:buNone/>
            </a:pPr>
            <a:r>
              <a:rPr lang="en-US" sz="1800" dirty="0"/>
              <a:t>      </a:t>
            </a:r>
            <a:r>
              <a:rPr lang="el-GR" sz="1800" b="1" u="sng" dirty="0"/>
              <a:t>Ποια η διαφορά;</a:t>
            </a:r>
          </a:p>
          <a:p>
            <a:r>
              <a:rPr lang="el-GR" sz="1800" dirty="0"/>
              <a:t>Ένας τέτοιος λογιστής θα μπορούσε να δίνει επιπλέον πληροφορίες σχετικά με νέες πιθανές μορφές χρηματοδότησης, να βοηθήσει στο στήσιμο κάποιων διαδικασιών στην επιχείρηση, να υποστηρίξει τον επιχειρηματία στην αναζήτηση δανείου στην τράπεζα, να δώσει στον επιχειρηματία κάποια custom reports τις επιχείρησης του, κ.α.</a:t>
            </a:r>
          </a:p>
          <a:p>
            <a:endParaRPr lang="el-GR" sz="1800" dirty="0"/>
          </a:p>
          <a:p>
            <a:pPr>
              <a:buClr>
                <a:srgbClr val="00B0F0"/>
              </a:buClr>
              <a:buFontTx/>
              <a:buChar char="-"/>
            </a:pPr>
            <a:endParaRPr lang="el-GR" sz="2400" dirty="0"/>
          </a:p>
          <a:p>
            <a:pPr>
              <a:buClr>
                <a:srgbClr val="00B0F0"/>
              </a:buClr>
              <a:buNone/>
            </a:pPr>
            <a:r>
              <a:rPr lang="en-US" sz="2400" b="1" dirty="0"/>
              <a:t> </a:t>
            </a: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b="1" dirty="0"/>
              <a:t>4 πράγματα που πρέπει να αναζητήσετε σε έναν λογιστή</a:t>
            </a: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r>
              <a:rPr lang="el-GR" sz="3600" b="1" dirty="0"/>
              <a:t>Ε.Λ.Π</a:t>
            </a:r>
            <a:endParaRPr lang="en-US" sz="3600" b="1" dirty="0"/>
          </a:p>
          <a:p>
            <a:pPr>
              <a:buNone/>
            </a:pPr>
            <a:endParaRPr lang="el-GR" sz="3600" dirty="0"/>
          </a:p>
          <a:p>
            <a:r>
              <a:rPr lang="el-GR" sz="3600" b="1" dirty="0"/>
              <a:t>ΣΥΓΚΕΝΤΡΩΤΙΚΕΣ ΚΑΤΑΣΤΑΣΕΙΣ ΤΙΜΟΛΟΓΙΩΝ </a:t>
            </a:r>
          </a:p>
          <a:p>
            <a:endParaRPr lang="el-GR" sz="1800" dirty="0"/>
          </a:p>
          <a:p>
            <a:pPr>
              <a:buClr>
                <a:srgbClr val="00B0F0"/>
              </a:buClr>
              <a:buFontTx/>
              <a:buChar char="-"/>
            </a:pPr>
            <a:r>
              <a:rPr lang="el-GR" sz="2400" b="1" dirty="0"/>
              <a:t>ΕΡΓΑΝΗ (ΠΡΟΣΤΙΜΑ ΑΔΗΛΩΤΩΝ ΕΡΓΑΖΟΜΕΝΩΝ ΚΑΙ ΩΡΩΝ ΑΠΑΣΧΟΛΗΣΗΣ)</a:t>
            </a:r>
          </a:p>
          <a:p>
            <a:pPr>
              <a:buClr>
                <a:srgbClr val="00B0F0"/>
              </a:buClr>
              <a:buNone/>
            </a:pPr>
            <a:r>
              <a:rPr lang="en-US" sz="2400" b="1" dirty="0"/>
              <a:t> </a:t>
            </a: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b="1" dirty="0"/>
              <a:t>ΝΕΕΣ ΠΡΟΚΛΗΣΕΙΣ</a:t>
            </a: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endParaRPr lang="el-GR" sz="4400" dirty="0"/>
          </a:p>
          <a:p>
            <a:pPr>
              <a:buClr>
                <a:srgbClr val="00B0F0"/>
              </a:buClr>
              <a:buNone/>
            </a:pPr>
            <a:endParaRPr lang="el-GR" sz="4400" dirty="0"/>
          </a:p>
          <a:p>
            <a:pPr>
              <a:buClr>
                <a:srgbClr val="00B0F0"/>
              </a:buClr>
              <a:buNone/>
            </a:pPr>
            <a:r>
              <a:rPr lang="el-GR" sz="4400" dirty="0"/>
              <a:t>Σας ευχαριστώ για τον χρόνο σας</a:t>
            </a:r>
          </a:p>
          <a:p>
            <a:pPr>
              <a:buClr>
                <a:srgbClr val="00B0F0"/>
              </a:buClr>
              <a:buNone/>
            </a:pPr>
            <a:endParaRPr lang="el-GR" sz="2400" dirty="0"/>
          </a:p>
          <a:p>
            <a:pPr>
              <a:buClr>
                <a:srgbClr val="00B0F0"/>
              </a:buClr>
              <a:buFontTx/>
              <a:buChar char="-"/>
            </a:pP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endParaRPr lang="el-GR" sz="4400" dirty="0"/>
          </a:p>
          <a:p>
            <a:pPr>
              <a:buClr>
                <a:srgbClr val="00B0F0"/>
              </a:buClr>
              <a:buNone/>
            </a:pPr>
            <a:endParaRPr lang="el-GR" sz="4400" dirty="0"/>
          </a:p>
          <a:p>
            <a:r>
              <a:rPr lang="el-GR" sz="4400" b="1" i="1" dirty="0"/>
              <a:t>         One more things</a:t>
            </a:r>
            <a:r>
              <a:rPr lang="el-GR" sz="4400" dirty="0"/>
              <a:t>…</a:t>
            </a:r>
          </a:p>
          <a:p>
            <a:pPr>
              <a:buClr>
                <a:srgbClr val="00B0F0"/>
              </a:buClr>
              <a:buNone/>
            </a:pPr>
            <a:endParaRPr lang="el-GR" sz="2400" dirty="0"/>
          </a:p>
          <a:p>
            <a:pPr>
              <a:buClr>
                <a:srgbClr val="00B0F0"/>
              </a:buClr>
              <a:buFontTx/>
              <a:buChar char="-"/>
            </a:pP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r>
              <a:rPr lang="en-US" sz="2400" b="1" dirty="0"/>
              <a:t> </a:t>
            </a:r>
            <a:r>
              <a:rPr lang="el-GR" sz="2400" b="1" dirty="0"/>
              <a:t>Αριθμ. 57088 /ΔΙΟΕ-1033/18.12.2013</a:t>
            </a:r>
          </a:p>
          <a:p>
            <a:pPr>
              <a:buNone/>
            </a:pPr>
            <a:r>
              <a:rPr lang="el-GR" sz="2400" b="1" dirty="0"/>
              <a:t>    Κώδικας Δεοντολογίας Λογιστών</a:t>
            </a:r>
          </a:p>
          <a:p>
            <a:pPr>
              <a:buNone/>
            </a:pPr>
            <a:endParaRPr lang="el-GR" sz="1800" dirty="0"/>
          </a:p>
          <a:p>
            <a:r>
              <a:rPr lang="el-GR" sz="1800" dirty="0"/>
              <a:t> 3. Ο Λογιστής Φοροτεχνικός πρέπει να αξιολογεί τυχόν κινδύνους που απειλούν τη συμμόρφωση με τις θεμελιώδεις αρχές, όταν γνωρίζει περιστάσεις ή σχέσεις που  μπορεί να εμποδίζουν την τήρηση αυτών των θεμελιωδών αρχών.</a:t>
            </a:r>
          </a:p>
          <a:p>
            <a:endParaRPr lang="el-GR" sz="1800" dirty="0"/>
          </a:p>
          <a:p>
            <a:r>
              <a:rPr lang="el-GR" sz="1800" dirty="0"/>
              <a:t>Εάν ο κίνδυνος είναι πολύ σημαντικός, ο Λογιστής Φοροτεχνικός θα πρέπει να παραιτηθεί από την οποιαδήποτε δέσμευση έχει αναλάβει ή από την επιχείρηση που τον απασχολεί</a:t>
            </a:r>
          </a:p>
          <a:p>
            <a:pPr>
              <a:buClr>
                <a:srgbClr val="00B0F0"/>
              </a:buClr>
              <a:buNone/>
            </a:pPr>
            <a:r>
              <a:rPr lang="en-US" sz="2400" b="1" dirty="0"/>
              <a:t> </a:t>
            </a: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3600" dirty="0"/>
              <a:t>ΕΥΘΥΝΕΣ ΛΟΓΙΣΤΩΝ </a:t>
            </a: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None/>
            </a:pPr>
            <a:endParaRPr lang="el-GR" sz="1800" dirty="0"/>
          </a:p>
          <a:p>
            <a:r>
              <a:rPr lang="el-GR" sz="1800" dirty="0"/>
              <a:t>Όταν ένας Λογιστής Φοροτεχνικός αντιμετωπίζει </a:t>
            </a:r>
            <a:r>
              <a:rPr lang="el-GR" sz="1800" b="1" u="sng" dirty="0"/>
              <a:t>ιδιαίτερες συνθήκες </a:t>
            </a:r>
          </a:p>
          <a:p>
            <a:pPr>
              <a:buNone/>
            </a:pPr>
            <a:r>
              <a:rPr lang="el-GR" sz="1800" b="1" dirty="0"/>
              <a:t>     </a:t>
            </a:r>
            <a:r>
              <a:rPr lang="el-GR" sz="1800" dirty="0"/>
              <a:t>κατά τις  οποίες η εφαρμογή μιας ειδικής διάταξης του Κώδικα θα οδηγούσε σε </a:t>
            </a:r>
          </a:p>
          <a:p>
            <a:pPr>
              <a:buNone/>
            </a:pPr>
            <a:r>
              <a:rPr lang="el-GR" sz="1800" dirty="0"/>
              <a:t>     ανεπιθύμητο αποτέλεσμα ή εναντίον του δημόσιου συμφέροντος, συνιστάται </a:t>
            </a:r>
          </a:p>
          <a:p>
            <a:pPr>
              <a:buNone/>
            </a:pPr>
            <a:r>
              <a:rPr lang="el-GR" sz="1800" dirty="0"/>
              <a:t>     αυτός να συμβουλεύεται τις υπηρεσίες του Οικονομικού Επιμελητήριου που είναι </a:t>
            </a:r>
          </a:p>
          <a:p>
            <a:pPr>
              <a:buNone/>
            </a:pPr>
            <a:r>
              <a:rPr lang="el-GR" sz="1800" dirty="0"/>
              <a:t>     αρμόδιος φορέας εποπτείας της εφαρμογής  ……</a:t>
            </a:r>
          </a:p>
          <a:p>
            <a:pPr>
              <a:buClr>
                <a:srgbClr val="00B0F0"/>
              </a:buClr>
              <a:buNone/>
            </a:pPr>
            <a:r>
              <a:rPr lang="en-US" sz="2400" b="1" dirty="0"/>
              <a:t> </a:t>
            </a:r>
            <a:endParaRPr lang="el-GR" sz="2400" dirty="0"/>
          </a:p>
          <a:p>
            <a:pPr>
              <a:buClr>
                <a:srgbClr val="00B0F0"/>
              </a:buClr>
              <a:buNone/>
            </a:pPr>
            <a:endParaRPr lang="el-GR" sz="2400" dirty="0"/>
          </a:p>
          <a:p>
            <a:pPr>
              <a:buNone/>
            </a:pPr>
            <a:r>
              <a:rPr lang="el-GR" sz="2400" dirty="0"/>
              <a:t>	</a:t>
            </a:r>
            <a:br>
              <a:rPr lang="el-GR" sz="2400" dirty="0"/>
            </a:b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3600" dirty="0"/>
              <a:t>ΕΥΘΥΝΕΣ ΛΟΓΙΣΤΩΝ </a:t>
            </a: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b="1" dirty="0"/>
              <a:t>Επιχειρηματική Ιδέα (αντικείμενο δραστηριότητας)</a:t>
            </a:r>
          </a:p>
          <a:p>
            <a:pPr>
              <a:buClr>
                <a:srgbClr val="00B0F0"/>
              </a:buClr>
              <a:buNone/>
            </a:pPr>
            <a:endParaRPr lang="el-GR" sz="2400" dirty="0"/>
          </a:p>
          <a:p>
            <a:pPr>
              <a:buClr>
                <a:srgbClr val="00B0F0"/>
              </a:buClr>
              <a:buFontTx/>
              <a:buChar char="-"/>
            </a:pPr>
            <a:r>
              <a:rPr lang="el-GR" sz="2400" dirty="0"/>
              <a:t>Σαφής περιγραφή αντικειμένου δραστηριότητας</a:t>
            </a:r>
          </a:p>
          <a:p>
            <a:pPr>
              <a:buClr>
                <a:srgbClr val="00B0F0"/>
              </a:buClr>
              <a:buFontTx/>
              <a:buChar char="-"/>
            </a:pPr>
            <a:r>
              <a:rPr lang="el-GR" sz="2400" dirty="0"/>
              <a:t>Η επιχειρηματική ιδέα πρέπει είτε να εξυπηρετεί μια υπάρχουσα ανάγκη είτε να δημιουργεί διέξοδο/λύση σε κάποιο πρόβλημα</a:t>
            </a:r>
          </a:p>
          <a:p>
            <a:pPr>
              <a:buClr>
                <a:srgbClr val="00B0F0"/>
              </a:buClr>
              <a:buFontTx/>
              <a:buChar char="-"/>
            </a:pPr>
            <a:r>
              <a:rPr lang="el-GR" sz="2400" dirty="0"/>
              <a:t>Η καινοτομία δεν είναι αυτοσκοπός, αλλά κάποια στιγμή πρέπει κάποιες επιχειρήσεις να παράγουν κάτι διαφορετικό από την υπάρχουσα τάση ίδρυσης επιχειρήσεων εστίασης/διασκέδασης</a:t>
            </a:r>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b="1" dirty="0"/>
              <a:t>Επιχειρηματική Ιδέα (αντικείμενο δραστηριότητας)</a:t>
            </a:r>
          </a:p>
          <a:p>
            <a:pPr>
              <a:buClr>
                <a:srgbClr val="00B0F0"/>
              </a:buClr>
              <a:buNone/>
            </a:pPr>
            <a:endParaRPr lang="el-GR" sz="2400" dirty="0"/>
          </a:p>
          <a:p>
            <a:pPr>
              <a:buClr>
                <a:srgbClr val="00B0F0"/>
              </a:buClr>
              <a:buFontTx/>
              <a:buChar char="-"/>
            </a:pPr>
            <a:r>
              <a:rPr lang="el-GR" sz="2400" dirty="0"/>
              <a:t>Είναι απαραίτητο ο υποψήφιος επιχειρηματίας να παρατηρεί, να ερευνά, να συμμετέχει σε συνέδρια, να ενημερώνεται, να συνεργάζεται, να συζητά</a:t>
            </a:r>
          </a:p>
          <a:p>
            <a:pPr>
              <a:buClr>
                <a:srgbClr val="00B0F0"/>
              </a:buClr>
              <a:buFontTx/>
              <a:buChar char="-"/>
            </a:pPr>
            <a:r>
              <a:rPr lang="el-GR" sz="2400" dirty="0"/>
              <a:t>Οι επιτυχημένες ιδέες σε εσωτερικό και εξωτερικό μπορούν να αποτελέσουν οδηγό, αρκεί αυτή η επιλογή να μην καταλήγει σε άκριτη μίμηση</a:t>
            </a:r>
          </a:p>
          <a:p>
            <a:pPr>
              <a:buClr>
                <a:srgbClr val="00B0F0"/>
              </a:buClr>
              <a:buFontTx/>
              <a:buChar char="-"/>
            </a:pPr>
            <a:r>
              <a:rPr lang="el-GR" sz="2400" dirty="0"/>
              <a:t>Εντοπισμός συγκριτικών πλεονεκτημάτων σε εθνικό ή τοπικό επίπεδο, ταλέντου, ικανοτήτων επιχειρηματία</a:t>
            </a:r>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b="1" dirty="0"/>
              <a:t>Επιχειρηματική Ιδέα (αντικείμενο δραστηριότητας)</a:t>
            </a:r>
          </a:p>
          <a:p>
            <a:pPr>
              <a:buClr>
                <a:srgbClr val="00B0F0"/>
              </a:buClr>
              <a:buNone/>
            </a:pPr>
            <a:endParaRPr lang="el-GR" sz="2400" dirty="0"/>
          </a:p>
          <a:p>
            <a:pPr>
              <a:buClr>
                <a:srgbClr val="00B0F0"/>
              </a:buClr>
              <a:buFontTx/>
              <a:buChar char="-"/>
            </a:pPr>
            <a:r>
              <a:rPr lang="el-GR" sz="2400" dirty="0"/>
              <a:t>Είναι απαραίτητο ο υποψήφιος επιχειρηματίας να λαμβάνει υπόψη του τις νέες τεχνολογίες, να έχει ηλεκτρονική παρουσία </a:t>
            </a:r>
            <a:r>
              <a:rPr lang="en-US" sz="2400" dirty="0"/>
              <a:t>(e-shops, social media </a:t>
            </a:r>
            <a:r>
              <a:rPr lang="el-GR" sz="2400" dirty="0"/>
              <a:t>κ.λπ.)</a:t>
            </a:r>
          </a:p>
          <a:p>
            <a:pPr>
              <a:buClr>
                <a:srgbClr val="00B0F0"/>
              </a:buClr>
              <a:buFontTx/>
              <a:buChar char="-"/>
            </a:pPr>
            <a:r>
              <a:rPr lang="el-GR" sz="2400" dirty="0"/>
              <a:t>Να λαμβάνει υπόψη του την παγκοσμιοποιημένη οικονομία και να προσδοκά να αυξήσει το πελατειακό του κοινό </a:t>
            </a:r>
          </a:p>
          <a:p>
            <a:pPr>
              <a:buClr>
                <a:srgbClr val="00B0F0"/>
              </a:buClr>
              <a:buFontTx/>
              <a:buChar char="-"/>
            </a:pP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n-US" sz="2400" b="1" dirty="0"/>
              <a:t>Business Concept</a:t>
            </a:r>
            <a:endParaRPr lang="el-GR" sz="2400" b="1" dirty="0"/>
          </a:p>
          <a:p>
            <a:pPr>
              <a:buClr>
                <a:srgbClr val="00B0F0"/>
              </a:buClr>
              <a:buNone/>
            </a:pPr>
            <a:endParaRPr lang="el-GR" sz="2400" dirty="0"/>
          </a:p>
          <a:p>
            <a:pPr>
              <a:buClr>
                <a:srgbClr val="00B0F0"/>
              </a:buClr>
              <a:buFontTx/>
              <a:buChar char="-"/>
            </a:pPr>
            <a:r>
              <a:rPr lang="el-GR" sz="2400" dirty="0"/>
              <a:t>Ο υποψήφιος επιχειρηματίας πρέπει να επιλέξει αν θα πουλάει πολλά σε λίγους ή λίγα σε πολλούς, αν απευθύνεται στην αγορά των επιχειρήσεων (Β2Β) ή την λιανική (Β</a:t>
            </a:r>
            <a:r>
              <a:rPr lang="en-US" sz="2400" dirty="0"/>
              <a:t>2C)</a:t>
            </a:r>
            <a:endParaRPr lang="el-GR" sz="2400" dirty="0"/>
          </a:p>
          <a:p>
            <a:pPr>
              <a:buClr>
                <a:srgbClr val="00B0F0"/>
              </a:buClr>
              <a:buFontTx/>
              <a:buChar char="-"/>
            </a:pPr>
            <a:r>
              <a:rPr lang="el-GR" sz="2400" dirty="0"/>
              <a:t>Να επιλέξει τα βασικά κανάλια διάθεσης των αγαθών ή των υπηρεσιών</a:t>
            </a:r>
          </a:p>
          <a:p>
            <a:pPr>
              <a:buClr>
                <a:srgbClr val="00B0F0"/>
              </a:buClr>
              <a:buFontTx/>
              <a:buChar char="-"/>
            </a:pPr>
            <a:r>
              <a:rPr lang="el-GR" sz="2400" dirty="0"/>
              <a:t>Να επιλέξει αν θα πρόκειται για μία ατομική επιχείρηση ή ένα πολυμετοχικό σχήμα</a:t>
            </a:r>
          </a:p>
          <a:p>
            <a:pPr>
              <a:buClr>
                <a:srgbClr val="00B0F0"/>
              </a:buClr>
              <a:buFontTx/>
              <a:buChar char="-"/>
            </a:pP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p>
          <a:p>
            <a:pPr marL="0" indent="0">
              <a:buNone/>
            </a:pPr>
            <a:r>
              <a:rPr lang="el-GR"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n-US" sz="2400" b="1" dirty="0"/>
              <a:t>Business Concept</a:t>
            </a:r>
            <a:endParaRPr lang="el-GR" sz="2400" b="1" dirty="0"/>
          </a:p>
          <a:p>
            <a:pPr>
              <a:buClr>
                <a:srgbClr val="00B0F0"/>
              </a:buClr>
              <a:buNone/>
            </a:pPr>
            <a:endParaRPr lang="el-GR" sz="2400" dirty="0"/>
          </a:p>
          <a:p>
            <a:pPr>
              <a:buClr>
                <a:srgbClr val="00B0F0"/>
              </a:buClr>
              <a:buFontTx/>
              <a:buChar char="-"/>
            </a:pPr>
            <a:r>
              <a:rPr lang="el-GR" sz="2400" dirty="0"/>
              <a:t>Η χωροθέτηση παίζει σημαντικό ρόλο</a:t>
            </a:r>
          </a:p>
          <a:p>
            <a:pPr>
              <a:buClr>
                <a:srgbClr val="00B0F0"/>
              </a:buClr>
              <a:buFontTx/>
              <a:buChar char="-"/>
            </a:pPr>
            <a:r>
              <a:rPr lang="el-GR" sz="2400" dirty="0"/>
              <a:t>Θα υπάρχει φυσικά παρουσία, ηλεκτρονική, και τα δύο;</a:t>
            </a:r>
          </a:p>
          <a:p>
            <a:pPr>
              <a:buClr>
                <a:srgbClr val="00B0F0"/>
              </a:buClr>
              <a:buFontTx/>
              <a:buChar char="-"/>
            </a:pPr>
            <a:r>
              <a:rPr lang="el-GR" sz="2400" dirty="0"/>
              <a:t>Σε κεντρικό σημείο, περιφερειακά;</a:t>
            </a:r>
          </a:p>
          <a:p>
            <a:pPr>
              <a:buClr>
                <a:srgbClr val="00B0F0"/>
              </a:buClr>
              <a:buFontTx/>
              <a:buChar char="-"/>
            </a:pPr>
            <a:r>
              <a:rPr lang="el-GR" sz="2400" dirty="0"/>
              <a:t>Συμπληρωματικά με άλλες επιχειρήσεις, σε πάρκο ομοειδών, ανταγωνιστικών επιχειρήσεων;</a:t>
            </a:r>
          </a:p>
          <a:p>
            <a:pPr>
              <a:buClr>
                <a:srgbClr val="00B0F0"/>
              </a:buClr>
              <a:buFontTx/>
              <a:buChar char="-"/>
            </a:pP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p>
          <a:p>
            <a:pPr marL="0" indent="0">
              <a:buNone/>
            </a:pPr>
            <a:r>
              <a:rPr lang="el-GR"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916832"/>
            <a:ext cx="8712968" cy="4032448"/>
          </a:xfrm>
        </p:spPr>
        <p:txBody>
          <a:bodyPr>
            <a:noAutofit/>
          </a:bodyPr>
          <a:lstStyle/>
          <a:p>
            <a:pPr>
              <a:buClr>
                <a:srgbClr val="00B0F0"/>
              </a:buClr>
              <a:buNone/>
            </a:pPr>
            <a:r>
              <a:rPr lang="el-GR" sz="2400" b="1" dirty="0"/>
              <a:t>Επιλογή Νομικής Μορφής</a:t>
            </a:r>
          </a:p>
          <a:p>
            <a:pPr>
              <a:buClr>
                <a:srgbClr val="00B0F0"/>
              </a:buClr>
              <a:buNone/>
            </a:pPr>
            <a:endParaRPr lang="el-GR" sz="2400" dirty="0"/>
          </a:p>
          <a:p>
            <a:pPr>
              <a:buClr>
                <a:srgbClr val="00B0F0"/>
              </a:buClr>
              <a:buFontTx/>
              <a:buChar char="-"/>
            </a:pPr>
            <a:r>
              <a:rPr lang="el-GR" sz="2400" dirty="0"/>
              <a:t>Ατομική επιχείρηση</a:t>
            </a:r>
          </a:p>
          <a:p>
            <a:pPr>
              <a:buClr>
                <a:srgbClr val="00B0F0"/>
              </a:buClr>
              <a:buFontTx/>
              <a:buChar char="-"/>
            </a:pPr>
            <a:r>
              <a:rPr lang="el-GR" sz="2400" dirty="0"/>
              <a:t>Προσωπικές εταιρείες (Ομόρρυθμη εταιρεία, Ετερόρρυθμη εταιρεία κ.λπ.)</a:t>
            </a:r>
          </a:p>
          <a:p>
            <a:pPr>
              <a:buClr>
                <a:srgbClr val="00B0F0"/>
              </a:buClr>
              <a:buFontTx/>
              <a:buChar char="-"/>
            </a:pPr>
            <a:r>
              <a:rPr lang="el-GR" sz="2400" dirty="0"/>
              <a:t>Κεφαλαιουχικές εταιρείες (Ανώνυμη εταιρεία, Εταιρεία Περιορισμένης Ευθύνης, Ιδιωτική Κεφαλαιουχική Εταιρεία)</a:t>
            </a:r>
          </a:p>
          <a:p>
            <a:pPr>
              <a:buClr>
                <a:srgbClr val="00B0F0"/>
              </a:buClr>
              <a:buFontTx/>
              <a:buChar char="-"/>
            </a:pPr>
            <a:endParaRPr lang="el-GR" sz="2400" dirty="0"/>
          </a:p>
        </p:txBody>
      </p:sp>
      <p:sp>
        <p:nvSpPr>
          <p:cNvPr id="5" name="Τίτλος 1"/>
          <p:cNvSpPr txBox="1">
            <a:spLocks/>
          </p:cNvSpPr>
          <p:nvPr/>
        </p:nvSpPr>
        <p:spPr>
          <a:xfrm>
            <a:off x="628649" y="365126"/>
            <a:ext cx="8187200" cy="792466"/>
          </a:xfrm>
          <a:prstGeom prst="rect">
            <a:avLst/>
          </a:prstGeom>
        </p:spPr>
        <p:txBody>
          <a:bodyPr vert="horz" lIns="91440" tIns="45720" rIns="91440" bIns="45720" rtlCol="0" anchor="b">
            <a:normAutofit fontScale="70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l-GR" sz="4400" dirty="0">
                <a:solidFill>
                  <a:prstClr val="black"/>
                </a:solidFill>
              </a:rPr>
              <a:t>Λογιστικά Φορολογικά Θέματα Ενάρξεως Δραστηριότητας Επιχειρήσεων</a:t>
            </a:r>
            <a:endParaRPr lang="el-GR" dirty="0">
              <a:solidFill>
                <a:prstClr val="black"/>
              </a:solidFill>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1522124"/>
            <a:ext cx="1402202" cy="428367"/>
          </a:xfrm>
          <a:prstGeom prst="rect">
            <a:avLst/>
          </a:prstGeom>
        </p:spPr>
      </p:pic>
      <p:sp>
        <p:nvSpPr>
          <p:cNvPr id="7" name="Θέση περιεχομένου 2"/>
          <p:cNvSpPr txBox="1">
            <a:spLocks/>
          </p:cNvSpPr>
          <p:nvPr/>
        </p:nvSpPr>
        <p:spPr>
          <a:xfrm>
            <a:off x="539552" y="6021288"/>
            <a:ext cx="7134023" cy="836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l-GR" sz="1600" i="1" dirty="0">
                <a:solidFill>
                  <a:srgbClr val="00B0F0"/>
                </a:solidFill>
              </a:rPr>
              <a:t>Μονοπάτια Επιχειρηματικότητας		</a:t>
            </a:r>
            <a:r>
              <a:rPr lang="en-US" sz="1600" i="1" dirty="0">
                <a:solidFill>
                  <a:srgbClr val="00B0F0"/>
                </a:solidFill>
              </a:rPr>
              <a:t> </a:t>
            </a:r>
            <a:endParaRPr lang="el-GR" sz="1600" i="1" dirty="0">
              <a:solidFill>
                <a:srgbClr val="00B0F0"/>
              </a:solidFill>
            </a:endParaRPr>
          </a:p>
          <a:p>
            <a:pPr marL="0" indent="0">
              <a:buNone/>
            </a:pPr>
            <a:r>
              <a:rPr lang="en-US" sz="1600" i="1" dirty="0">
                <a:solidFill>
                  <a:schemeClr val="bg1"/>
                </a:solidFill>
              </a:rPr>
              <a:t> </a:t>
            </a:r>
            <a:r>
              <a:rPr lang="el-GR" sz="1400" i="1" dirty="0">
                <a:solidFill>
                  <a:schemeClr val="bg1"/>
                </a:solidFill>
              </a:rPr>
              <a:t>Δημητρόπουλος Κ Δημήτρης                            </a:t>
            </a:r>
            <a:r>
              <a:rPr lang="en-GB" sz="1400" i="1" dirty="0">
                <a:solidFill>
                  <a:schemeClr val="bg1"/>
                </a:solidFill>
              </a:rPr>
              <a:t>www.if-solutions.gr</a:t>
            </a:r>
            <a:endParaRPr lang="el-GR" sz="1400" i="1" dirty="0">
              <a:solidFill>
                <a:schemeClr val="bg1"/>
              </a:solidFill>
            </a:endParaRPr>
          </a:p>
        </p:txBody>
      </p:sp>
    </p:spTree>
    <p:extLst>
      <p:ext uri="{BB962C8B-B14F-4D97-AF65-F5344CB8AC3E}">
        <p14:creationId xmlns:p14="http://schemas.microsoft.com/office/powerpoint/2010/main" val="20437099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520</TotalTime>
  <Words>2000</Words>
  <Application>Microsoft Office PowerPoint</Application>
  <PresentationFormat>Προβολή στην οθόνη (4:3)</PresentationFormat>
  <Paragraphs>789</Paragraphs>
  <Slides>35</Slides>
  <Notes>35</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35</vt:i4>
      </vt:variant>
    </vt:vector>
  </HeadingPairs>
  <TitlesOfParts>
    <vt:vector size="42" baseType="lpstr">
      <vt:lpstr>Arial</vt:lpstr>
      <vt:lpstr>Calibri</vt:lpstr>
      <vt:lpstr>Georgia</vt:lpstr>
      <vt:lpstr>Times New Roman</vt:lpstr>
      <vt:lpstr>Wingdings</vt:lpstr>
      <vt:lpstr>Wingdings 2</vt:lpstr>
      <vt:lpstr>Δημοτικός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nikos</dc:creator>
  <cp:lastModifiedBy>Dimitris Dimitropoulos</cp:lastModifiedBy>
  <cp:revision>69</cp:revision>
  <dcterms:created xsi:type="dcterms:W3CDTF">2014-12-06T17:29:21Z</dcterms:created>
  <dcterms:modified xsi:type="dcterms:W3CDTF">2016-09-27T12:38:25Z</dcterms:modified>
</cp:coreProperties>
</file>